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60" r:id="rId3"/>
    <p:sldId id="261" r:id="rId4"/>
    <p:sldId id="257" r:id="rId5"/>
    <p:sldId id="274" r:id="rId6"/>
    <p:sldId id="278" r:id="rId7"/>
    <p:sldId id="280" r:id="rId8"/>
    <p:sldId id="270" r:id="rId9"/>
    <p:sldId id="275" r:id="rId10"/>
    <p:sldId id="272" r:id="rId11"/>
    <p:sldId id="279" r:id="rId12"/>
    <p:sldId id="262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7DF259-DC28-FCCA-E904-072775BA7502}" v="19" dt="2024-12-19T03:38:33.891"/>
    <p1510:client id="{2A700445-23DB-5FED-4E3A-F533943C38B0}" v="1026" dt="2024-12-18T23:56:12.816"/>
    <p1510:client id="{3CEC5DE9-BEA9-97B4-FBB8-FC9C8A7EF734}" v="341" dt="2024-12-19T00:47:09.371"/>
    <p1510:client id="{5C80B968-90E9-EB25-8990-7820AEA7EFD3}" v="85" dt="2024-12-18T18:02:17.791"/>
    <p1510:client id="{5F70F626-27F7-8A56-C859-1E4C6453F8CA}" v="611" dt="2024-12-19T04:00:58.565"/>
    <p1510:client id="{6070EF24-09F2-99B4-4081-EA3EB7CD20D7}" v="162" dt="2024-12-19T03:13:13.783"/>
    <p1510:client id="{83F864C0-AB87-175E-7EEB-7EFD9FF505FB}" v="3" dt="2024-12-19T01:44:15.177"/>
    <p1510:client id="{8776C67B-5730-4258-4764-10A2D679C005}" v="74" dt="2024-12-18T17:37:09.582"/>
    <p1510:client id="{959E21F0-0824-6C83-8D10-A883FB86D7D3}" v="84" dt="2024-12-19T00:42:27.554"/>
    <p1510:client id="{B58F25C3-5854-104E-5249-191E79BEB806}" v="586" dt="2024-12-19T02:46:07.228"/>
    <p1510:client id="{C3475B1B-3C66-BCC7-D281-38729ECEE4B0}" v="275" dt="2024-12-19T03:02:01.300"/>
    <p1510:client id="{DF8D530F-9B83-729F-AC49-EFED90B866AA}" v="260" dt="2024-12-19T04:27:04.435"/>
  </p1510:revLst>
</p1510:revInfo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65F78B-1EC6-4D3F-BF84-CA0733B50839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7941302-5990-4AD2-87E9-827F6CAFBE56}">
      <dgm:prSet/>
      <dgm:spPr/>
      <dgm:t>
        <a:bodyPr/>
        <a:lstStyle/>
        <a:p>
          <a:r>
            <a:rPr lang="en-US"/>
            <a:t>Background</a:t>
          </a:r>
        </a:p>
      </dgm:t>
    </dgm:pt>
    <dgm:pt modelId="{DFC2C3EC-410A-42DE-ACFC-BB667D3766DC}" type="parTrans" cxnId="{ABAE948F-24F4-4F03-98E0-2122BD443A73}">
      <dgm:prSet/>
      <dgm:spPr/>
      <dgm:t>
        <a:bodyPr/>
        <a:lstStyle/>
        <a:p>
          <a:endParaRPr lang="en-US"/>
        </a:p>
      </dgm:t>
    </dgm:pt>
    <dgm:pt modelId="{BFE51612-B53B-4969-B816-2F3CD0CC3BB0}" type="sibTrans" cxnId="{ABAE948F-24F4-4F03-98E0-2122BD443A73}">
      <dgm:prSet/>
      <dgm:spPr/>
      <dgm:t>
        <a:bodyPr/>
        <a:lstStyle/>
        <a:p>
          <a:endParaRPr lang="en-US"/>
        </a:p>
      </dgm:t>
    </dgm:pt>
    <dgm:pt modelId="{CEF84A26-8360-4597-8C6D-0A5B59A75E30}">
      <dgm:prSet/>
      <dgm:spPr/>
      <dgm:t>
        <a:bodyPr/>
        <a:lstStyle/>
        <a:p>
          <a:r>
            <a:rPr lang="en-US"/>
            <a:t>Motivation</a:t>
          </a:r>
        </a:p>
      </dgm:t>
    </dgm:pt>
    <dgm:pt modelId="{F61A8EE6-01D2-4177-8429-12E17C02A0B2}" type="parTrans" cxnId="{C60155CA-16DC-49E2-9DE3-733F8A2D6414}">
      <dgm:prSet/>
      <dgm:spPr/>
      <dgm:t>
        <a:bodyPr/>
        <a:lstStyle/>
        <a:p>
          <a:endParaRPr lang="en-US"/>
        </a:p>
      </dgm:t>
    </dgm:pt>
    <dgm:pt modelId="{187FBFAA-6324-4254-9528-CC56D01AA46B}" type="sibTrans" cxnId="{C60155CA-16DC-49E2-9DE3-733F8A2D6414}">
      <dgm:prSet/>
      <dgm:spPr/>
      <dgm:t>
        <a:bodyPr/>
        <a:lstStyle/>
        <a:p>
          <a:endParaRPr lang="en-US"/>
        </a:p>
      </dgm:t>
    </dgm:pt>
    <dgm:pt modelId="{C57585B3-2251-490D-824B-14332457CD12}">
      <dgm:prSet/>
      <dgm:spPr/>
      <dgm:t>
        <a:bodyPr/>
        <a:lstStyle/>
        <a:p>
          <a:r>
            <a:rPr lang="en-US"/>
            <a:t>Materials Used</a:t>
          </a:r>
        </a:p>
      </dgm:t>
    </dgm:pt>
    <dgm:pt modelId="{7FA4E4F6-B086-407E-92BB-B7CD290186DF}" type="parTrans" cxnId="{4273B9F9-922C-49AE-894A-009BEE395523}">
      <dgm:prSet/>
      <dgm:spPr/>
      <dgm:t>
        <a:bodyPr/>
        <a:lstStyle/>
        <a:p>
          <a:endParaRPr lang="en-US"/>
        </a:p>
      </dgm:t>
    </dgm:pt>
    <dgm:pt modelId="{3DD86A30-F219-4716-BD9F-A33F8BF75876}" type="sibTrans" cxnId="{4273B9F9-922C-49AE-894A-009BEE395523}">
      <dgm:prSet/>
      <dgm:spPr/>
      <dgm:t>
        <a:bodyPr/>
        <a:lstStyle/>
        <a:p>
          <a:endParaRPr lang="en-US"/>
        </a:p>
      </dgm:t>
    </dgm:pt>
    <dgm:pt modelId="{4186D871-37E7-42A3-AA6E-A37914D55683}">
      <dgm:prSet/>
      <dgm:spPr/>
      <dgm:t>
        <a:bodyPr/>
        <a:lstStyle/>
        <a:p>
          <a:r>
            <a:rPr lang="en-US"/>
            <a:t>Our Method</a:t>
          </a:r>
        </a:p>
      </dgm:t>
    </dgm:pt>
    <dgm:pt modelId="{863045EC-E81E-4650-8F18-7A71AEFEB419}" type="parTrans" cxnId="{8C299FFA-85EC-463C-8436-5813F30BD1D8}">
      <dgm:prSet/>
      <dgm:spPr/>
      <dgm:t>
        <a:bodyPr/>
        <a:lstStyle/>
        <a:p>
          <a:endParaRPr lang="en-US"/>
        </a:p>
      </dgm:t>
    </dgm:pt>
    <dgm:pt modelId="{1FB78C07-2EA3-4BAB-AFAA-35B0155276D5}" type="sibTrans" cxnId="{8C299FFA-85EC-463C-8436-5813F30BD1D8}">
      <dgm:prSet/>
      <dgm:spPr/>
      <dgm:t>
        <a:bodyPr/>
        <a:lstStyle/>
        <a:p>
          <a:endParaRPr lang="en-US"/>
        </a:p>
      </dgm:t>
    </dgm:pt>
    <dgm:pt modelId="{506DB1F0-4A5F-4B27-9BF8-53576746F41D}">
      <dgm:prSet/>
      <dgm:spPr/>
      <dgm:t>
        <a:bodyPr/>
        <a:lstStyle/>
        <a:p>
          <a:r>
            <a:rPr lang="en-US"/>
            <a:t>Results</a:t>
          </a:r>
        </a:p>
      </dgm:t>
    </dgm:pt>
    <dgm:pt modelId="{311EB3FB-5EE7-46C6-B4F7-9BCD871DB704}" type="parTrans" cxnId="{4452ECB5-53AA-40E2-B372-55FC5D320301}">
      <dgm:prSet/>
      <dgm:spPr/>
      <dgm:t>
        <a:bodyPr/>
        <a:lstStyle/>
        <a:p>
          <a:endParaRPr lang="en-US"/>
        </a:p>
      </dgm:t>
    </dgm:pt>
    <dgm:pt modelId="{1F5FAFC3-ECBF-4BA0-9EF5-0F56639F89E9}" type="sibTrans" cxnId="{4452ECB5-53AA-40E2-B372-55FC5D320301}">
      <dgm:prSet/>
      <dgm:spPr/>
      <dgm:t>
        <a:bodyPr/>
        <a:lstStyle/>
        <a:p>
          <a:endParaRPr lang="en-US"/>
        </a:p>
      </dgm:t>
    </dgm:pt>
    <dgm:pt modelId="{6EAF1603-1A2A-4AC8-8C55-42A5D5CD764B}">
      <dgm:prSet/>
      <dgm:spPr/>
      <dgm:t>
        <a:bodyPr/>
        <a:lstStyle/>
        <a:p>
          <a:r>
            <a:rPr lang="en-US"/>
            <a:t>Comparison with SOTA</a:t>
          </a:r>
        </a:p>
      </dgm:t>
    </dgm:pt>
    <dgm:pt modelId="{78CBAEC3-0A0E-4D2F-9269-D18DDB4BACED}" type="parTrans" cxnId="{64D64E93-A77A-40B4-85CF-7456DA60F87D}">
      <dgm:prSet/>
      <dgm:spPr/>
      <dgm:t>
        <a:bodyPr/>
        <a:lstStyle/>
        <a:p>
          <a:endParaRPr lang="en-US"/>
        </a:p>
      </dgm:t>
    </dgm:pt>
    <dgm:pt modelId="{47FCFD92-0D57-470F-A709-37B82BB6B037}" type="sibTrans" cxnId="{64D64E93-A77A-40B4-85CF-7456DA60F87D}">
      <dgm:prSet/>
      <dgm:spPr/>
      <dgm:t>
        <a:bodyPr/>
        <a:lstStyle/>
        <a:p>
          <a:endParaRPr lang="en-US"/>
        </a:p>
      </dgm:t>
    </dgm:pt>
    <dgm:pt modelId="{093CB49E-B22B-4E43-804F-22B5A2829BAB}">
      <dgm:prSet/>
      <dgm:spPr/>
      <dgm:t>
        <a:bodyPr/>
        <a:lstStyle/>
        <a:p>
          <a:r>
            <a:rPr lang="en-US"/>
            <a:t>Conclusion and Future Work </a:t>
          </a:r>
        </a:p>
      </dgm:t>
    </dgm:pt>
    <dgm:pt modelId="{27A88306-DD2B-4EDA-A6C8-DF004D86C9E0}" type="parTrans" cxnId="{654AAFC0-2DCA-4650-9FB7-676BEE428815}">
      <dgm:prSet/>
      <dgm:spPr/>
      <dgm:t>
        <a:bodyPr/>
        <a:lstStyle/>
        <a:p>
          <a:endParaRPr lang="en-US"/>
        </a:p>
      </dgm:t>
    </dgm:pt>
    <dgm:pt modelId="{12D358CB-D6BB-4E13-9947-3641B173B2F4}" type="sibTrans" cxnId="{654AAFC0-2DCA-4650-9FB7-676BEE428815}">
      <dgm:prSet/>
      <dgm:spPr/>
      <dgm:t>
        <a:bodyPr/>
        <a:lstStyle/>
        <a:p>
          <a:endParaRPr lang="en-US"/>
        </a:p>
      </dgm:t>
    </dgm:pt>
    <dgm:pt modelId="{F9B32423-110C-4BB0-BD89-597F688DDDB6}" type="pres">
      <dgm:prSet presAssocID="{B765F78B-1EC6-4D3F-BF84-CA0733B50839}" presName="vert0" presStyleCnt="0">
        <dgm:presLayoutVars>
          <dgm:dir/>
          <dgm:animOne val="branch"/>
          <dgm:animLvl val="lvl"/>
        </dgm:presLayoutVars>
      </dgm:prSet>
      <dgm:spPr/>
    </dgm:pt>
    <dgm:pt modelId="{E465F736-A48A-4346-83EA-645F985726B7}" type="pres">
      <dgm:prSet presAssocID="{87941302-5990-4AD2-87E9-827F6CAFBE56}" presName="thickLine" presStyleLbl="alignNode1" presStyleIdx="0" presStyleCnt="7"/>
      <dgm:spPr/>
    </dgm:pt>
    <dgm:pt modelId="{3B813A6D-4807-4773-BE95-B6B849AC4CD3}" type="pres">
      <dgm:prSet presAssocID="{87941302-5990-4AD2-87E9-827F6CAFBE56}" presName="horz1" presStyleCnt="0"/>
      <dgm:spPr/>
    </dgm:pt>
    <dgm:pt modelId="{8F3A623E-ADE6-4CC9-9DFF-D25350DE4F8C}" type="pres">
      <dgm:prSet presAssocID="{87941302-5990-4AD2-87E9-827F6CAFBE56}" presName="tx1" presStyleLbl="revTx" presStyleIdx="0" presStyleCnt="7"/>
      <dgm:spPr/>
    </dgm:pt>
    <dgm:pt modelId="{F7D208D6-C237-4AFA-81FB-F3F13F9FE035}" type="pres">
      <dgm:prSet presAssocID="{87941302-5990-4AD2-87E9-827F6CAFBE56}" presName="vert1" presStyleCnt="0"/>
      <dgm:spPr/>
    </dgm:pt>
    <dgm:pt modelId="{451366F6-271A-4808-9D69-74BEEFDF4F30}" type="pres">
      <dgm:prSet presAssocID="{CEF84A26-8360-4597-8C6D-0A5B59A75E30}" presName="thickLine" presStyleLbl="alignNode1" presStyleIdx="1" presStyleCnt="7"/>
      <dgm:spPr/>
    </dgm:pt>
    <dgm:pt modelId="{D1881424-6759-4872-825E-7806986F7C01}" type="pres">
      <dgm:prSet presAssocID="{CEF84A26-8360-4597-8C6D-0A5B59A75E30}" presName="horz1" presStyleCnt="0"/>
      <dgm:spPr/>
    </dgm:pt>
    <dgm:pt modelId="{B1CCAE74-2A69-4192-8BE6-BFC5B7674B0C}" type="pres">
      <dgm:prSet presAssocID="{CEF84A26-8360-4597-8C6D-0A5B59A75E30}" presName="tx1" presStyleLbl="revTx" presStyleIdx="1" presStyleCnt="7"/>
      <dgm:spPr/>
    </dgm:pt>
    <dgm:pt modelId="{F6C77D15-6D61-4AF2-9F9B-95D2A75571D5}" type="pres">
      <dgm:prSet presAssocID="{CEF84A26-8360-4597-8C6D-0A5B59A75E30}" presName="vert1" presStyleCnt="0"/>
      <dgm:spPr/>
    </dgm:pt>
    <dgm:pt modelId="{1058D3E6-EBBD-4BB3-9D69-3D8D6641BA91}" type="pres">
      <dgm:prSet presAssocID="{C57585B3-2251-490D-824B-14332457CD12}" presName="thickLine" presStyleLbl="alignNode1" presStyleIdx="2" presStyleCnt="7"/>
      <dgm:spPr/>
    </dgm:pt>
    <dgm:pt modelId="{CEEE0705-5EFD-481E-9EFE-6CCE8376295E}" type="pres">
      <dgm:prSet presAssocID="{C57585B3-2251-490D-824B-14332457CD12}" presName="horz1" presStyleCnt="0"/>
      <dgm:spPr/>
    </dgm:pt>
    <dgm:pt modelId="{D1ABB688-722E-486E-A08E-3C1FCF63A43D}" type="pres">
      <dgm:prSet presAssocID="{C57585B3-2251-490D-824B-14332457CD12}" presName="tx1" presStyleLbl="revTx" presStyleIdx="2" presStyleCnt="7"/>
      <dgm:spPr/>
    </dgm:pt>
    <dgm:pt modelId="{9EC6B3F8-8391-480C-A062-3BFDBA45613F}" type="pres">
      <dgm:prSet presAssocID="{C57585B3-2251-490D-824B-14332457CD12}" presName="vert1" presStyleCnt="0"/>
      <dgm:spPr/>
    </dgm:pt>
    <dgm:pt modelId="{204AC38B-8C64-44FD-B5D2-8D56D4A6B44B}" type="pres">
      <dgm:prSet presAssocID="{4186D871-37E7-42A3-AA6E-A37914D55683}" presName="thickLine" presStyleLbl="alignNode1" presStyleIdx="3" presStyleCnt="7"/>
      <dgm:spPr/>
    </dgm:pt>
    <dgm:pt modelId="{96005E28-2810-468E-B59E-6D57D466C7BB}" type="pres">
      <dgm:prSet presAssocID="{4186D871-37E7-42A3-AA6E-A37914D55683}" presName="horz1" presStyleCnt="0"/>
      <dgm:spPr/>
    </dgm:pt>
    <dgm:pt modelId="{4D998DEE-668A-48E6-B4E2-CF34825CA079}" type="pres">
      <dgm:prSet presAssocID="{4186D871-37E7-42A3-AA6E-A37914D55683}" presName="tx1" presStyleLbl="revTx" presStyleIdx="3" presStyleCnt="7"/>
      <dgm:spPr/>
    </dgm:pt>
    <dgm:pt modelId="{E92C3B38-86B0-4B31-A032-6F7DD346995A}" type="pres">
      <dgm:prSet presAssocID="{4186D871-37E7-42A3-AA6E-A37914D55683}" presName="vert1" presStyleCnt="0"/>
      <dgm:spPr/>
    </dgm:pt>
    <dgm:pt modelId="{7C74F385-27B4-4CE1-A561-83E3C17EE6AB}" type="pres">
      <dgm:prSet presAssocID="{506DB1F0-4A5F-4B27-9BF8-53576746F41D}" presName="thickLine" presStyleLbl="alignNode1" presStyleIdx="4" presStyleCnt="7"/>
      <dgm:spPr/>
    </dgm:pt>
    <dgm:pt modelId="{D59D99B0-2E0A-4905-93C2-8A60CE265AE5}" type="pres">
      <dgm:prSet presAssocID="{506DB1F0-4A5F-4B27-9BF8-53576746F41D}" presName="horz1" presStyleCnt="0"/>
      <dgm:spPr/>
    </dgm:pt>
    <dgm:pt modelId="{327A192D-893B-4736-BF2B-1C8A731B63EE}" type="pres">
      <dgm:prSet presAssocID="{506DB1F0-4A5F-4B27-9BF8-53576746F41D}" presName="tx1" presStyleLbl="revTx" presStyleIdx="4" presStyleCnt="7"/>
      <dgm:spPr/>
    </dgm:pt>
    <dgm:pt modelId="{9D7DE129-4B56-4EDA-9F9A-440624D25AA0}" type="pres">
      <dgm:prSet presAssocID="{506DB1F0-4A5F-4B27-9BF8-53576746F41D}" presName="vert1" presStyleCnt="0"/>
      <dgm:spPr/>
    </dgm:pt>
    <dgm:pt modelId="{B4A3DECB-6D54-428A-B048-FF1B7663984D}" type="pres">
      <dgm:prSet presAssocID="{6EAF1603-1A2A-4AC8-8C55-42A5D5CD764B}" presName="thickLine" presStyleLbl="alignNode1" presStyleIdx="5" presStyleCnt="7"/>
      <dgm:spPr/>
    </dgm:pt>
    <dgm:pt modelId="{57911DE2-B448-4A2A-A45B-CCB87D4D52AA}" type="pres">
      <dgm:prSet presAssocID="{6EAF1603-1A2A-4AC8-8C55-42A5D5CD764B}" presName="horz1" presStyleCnt="0"/>
      <dgm:spPr/>
    </dgm:pt>
    <dgm:pt modelId="{2F9CD41E-49C9-4560-A4D0-E740944F5203}" type="pres">
      <dgm:prSet presAssocID="{6EAF1603-1A2A-4AC8-8C55-42A5D5CD764B}" presName="tx1" presStyleLbl="revTx" presStyleIdx="5" presStyleCnt="7"/>
      <dgm:spPr/>
    </dgm:pt>
    <dgm:pt modelId="{E03540F2-FE6C-4B51-B017-DC4DAA8418E3}" type="pres">
      <dgm:prSet presAssocID="{6EAF1603-1A2A-4AC8-8C55-42A5D5CD764B}" presName="vert1" presStyleCnt="0"/>
      <dgm:spPr/>
    </dgm:pt>
    <dgm:pt modelId="{9CF822FC-4D24-4F91-A02F-D64E9AD289FC}" type="pres">
      <dgm:prSet presAssocID="{093CB49E-B22B-4E43-804F-22B5A2829BAB}" presName="thickLine" presStyleLbl="alignNode1" presStyleIdx="6" presStyleCnt="7"/>
      <dgm:spPr/>
    </dgm:pt>
    <dgm:pt modelId="{7EEC3981-D0D4-477F-BDDB-E2AD272A0C12}" type="pres">
      <dgm:prSet presAssocID="{093CB49E-B22B-4E43-804F-22B5A2829BAB}" presName="horz1" presStyleCnt="0"/>
      <dgm:spPr/>
    </dgm:pt>
    <dgm:pt modelId="{9E8B24B4-98C4-439F-8B77-CA2FF528A521}" type="pres">
      <dgm:prSet presAssocID="{093CB49E-B22B-4E43-804F-22B5A2829BAB}" presName="tx1" presStyleLbl="revTx" presStyleIdx="6" presStyleCnt="7"/>
      <dgm:spPr/>
    </dgm:pt>
    <dgm:pt modelId="{2585F292-4C21-4FD8-AE91-588EBF28ED90}" type="pres">
      <dgm:prSet presAssocID="{093CB49E-B22B-4E43-804F-22B5A2829BAB}" presName="vert1" presStyleCnt="0"/>
      <dgm:spPr/>
    </dgm:pt>
  </dgm:ptLst>
  <dgm:cxnLst>
    <dgm:cxn modelId="{06E42A0C-C860-4C6C-AB20-3A5F59095038}" type="presOf" srcId="{CEF84A26-8360-4597-8C6D-0A5B59A75E30}" destId="{B1CCAE74-2A69-4192-8BE6-BFC5B7674B0C}" srcOrd="0" destOrd="0" presId="urn:microsoft.com/office/officeart/2008/layout/LinedList"/>
    <dgm:cxn modelId="{92715227-2F8F-4E64-924B-350EDBA8B819}" type="presOf" srcId="{4186D871-37E7-42A3-AA6E-A37914D55683}" destId="{4D998DEE-668A-48E6-B4E2-CF34825CA079}" srcOrd="0" destOrd="0" presId="urn:microsoft.com/office/officeart/2008/layout/LinedList"/>
    <dgm:cxn modelId="{B03D533C-5786-4CEF-9C57-C2FDE7CBC411}" type="presOf" srcId="{B765F78B-1EC6-4D3F-BF84-CA0733B50839}" destId="{F9B32423-110C-4BB0-BD89-597F688DDDB6}" srcOrd="0" destOrd="0" presId="urn:microsoft.com/office/officeart/2008/layout/LinedList"/>
    <dgm:cxn modelId="{28F7FE56-00C4-4B0A-8207-02E260B017AF}" type="presOf" srcId="{506DB1F0-4A5F-4B27-9BF8-53576746F41D}" destId="{327A192D-893B-4736-BF2B-1C8A731B63EE}" srcOrd="0" destOrd="0" presId="urn:microsoft.com/office/officeart/2008/layout/LinedList"/>
    <dgm:cxn modelId="{ABAE948F-24F4-4F03-98E0-2122BD443A73}" srcId="{B765F78B-1EC6-4D3F-BF84-CA0733B50839}" destId="{87941302-5990-4AD2-87E9-827F6CAFBE56}" srcOrd="0" destOrd="0" parTransId="{DFC2C3EC-410A-42DE-ACFC-BB667D3766DC}" sibTransId="{BFE51612-B53B-4969-B816-2F3CD0CC3BB0}"/>
    <dgm:cxn modelId="{64D64E93-A77A-40B4-85CF-7456DA60F87D}" srcId="{B765F78B-1EC6-4D3F-BF84-CA0733B50839}" destId="{6EAF1603-1A2A-4AC8-8C55-42A5D5CD764B}" srcOrd="5" destOrd="0" parTransId="{78CBAEC3-0A0E-4D2F-9269-D18DDB4BACED}" sibTransId="{47FCFD92-0D57-470F-A709-37B82BB6B037}"/>
    <dgm:cxn modelId="{37B93094-249A-4C7B-A423-E93057187A3A}" type="presOf" srcId="{C57585B3-2251-490D-824B-14332457CD12}" destId="{D1ABB688-722E-486E-A08E-3C1FCF63A43D}" srcOrd="0" destOrd="0" presId="urn:microsoft.com/office/officeart/2008/layout/LinedList"/>
    <dgm:cxn modelId="{494A4BB0-B442-400C-A316-671D0939FF9C}" type="presOf" srcId="{87941302-5990-4AD2-87E9-827F6CAFBE56}" destId="{8F3A623E-ADE6-4CC9-9DFF-D25350DE4F8C}" srcOrd="0" destOrd="0" presId="urn:microsoft.com/office/officeart/2008/layout/LinedList"/>
    <dgm:cxn modelId="{4452ECB5-53AA-40E2-B372-55FC5D320301}" srcId="{B765F78B-1EC6-4D3F-BF84-CA0733B50839}" destId="{506DB1F0-4A5F-4B27-9BF8-53576746F41D}" srcOrd="4" destOrd="0" parTransId="{311EB3FB-5EE7-46C6-B4F7-9BCD871DB704}" sibTransId="{1F5FAFC3-ECBF-4BA0-9EF5-0F56639F89E9}"/>
    <dgm:cxn modelId="{654AAFC0-2DCA-4650-9FB7-676BEE428815}" srcId="{B765F78B-1EC6-4D3F-BF84-CA0733B50839}" destId="{093CB49E-B22B-4E43-804F-22B5A2829BAB}" srcOrd="6" destOrd="0" parTransId="{27A88306-DD2B-4EDA-A6C8-DF004D86C9E0}" sibTransId="{12D358CB-D6BB-4E13-9947-3641B173B2F4}"/>
    <dgm:cxn modelId="{C60155CA-16DC-49E2-9DE3-733F8A2D6414}" srcId="{B765F78B-1EC6-4D3F-BF84-CA0733B50839}" destId="{CEF84A26-8360-4597-8C6D-0A5B59A75E30}" srcOrd="1" destOrd="0" parTransId="{F61A8EE6-01D2-4177-8429-12E17C02A0B2}" sibTransId="{187FBFAA-6324-4254-9528-CC56D01AA46B}"/>
    <dgm:cxn modelId="{20AEFFD1-5D7A-484F-ADE3-5A7D92387A77}" type="presOf" srcId="{6EAF1603-1A2A-4AC8-8C55-42A5D5CD764B}" destId="{2F9CD41E-49C9-4560-A4D0-E740944F5203}" srcOrd="0" destOrd="0" presId="urn:microsoft.com/office/officeart/2008/layout/LinedList"/>
    <dgm:cxn modelId="{D74890DB-44C9-437F-96DF-0C906E5E1254}" type="presOf" srcId="{093CB49E-B22B-4E43-804F-22B5A2829BAB}" destId="{9E8B24B4-98C4-439F-8B77-CA2FF528A521}" srcOrd="0" destOrd="0" presId="urn:microsoft.com/office/officeart/2008/layout/LinedList"/>
    <dgm:cxn modelId="{4273B9F9-922C-49AE-894A-009BEE395523}" srcId="{B765F78B-1EC6-4D3F-BF84-CA0733B50839}" destId="{C57585B3-2251-490D-824B-14332457CD12}" srcOrd="2" destOrd="0" parTransId="{7FA4E4F6-B086-407E-92BB-B7CD290186DF}" sibTransId="{3DD86A30-F219-4716-BD9F-A33F8BF75876}"/>
    <dgm:cxn modelId="{8C299FFA-85EC-463C-8436-5813F30BD1D8}" srcId="{B765F78B-1EC6-4D3F-BF84-CA0733B50839}" destId="{4186D871-37E7-42A3-AA6E-A37914D55683}" srcOrd="3" destOrd="0" parTransId="{863045EC-E81E-4650-8F18-7A71AEFEB419}" sibTransId="{1FB78C07-2EA3-4BAB-AFAA-35B0155276D5}"/>
    <dgm:cxn modelId="{1B322845-6E09-4E69-82CF-E0A9EA098ED3}" type="presParOf" srcId="{F9B32423-110C-4BB0-BD89-597F688DDDB6}" destId="{E465F736-A48A-4346-83EA-645F985726B7}" srcOrd="0" destOrd="0" presId="urn:microsoft.com/office/officeart/2008/layout/LinedList"/>
    <dgm:cxn modelId="{FAA78B26-296D-4C7C-89DA-683F036A40F8}" type="presParOf" srcId="{F9B32423-110C-4BB0-BD89-597F688DDDB6}" destId="{3B813A6D-4807-4773-BE95-B6B849AC4CD3}" srcOrd="1" destOrd="0" presId="urn:microsoft.com/office/officeart/2008/layout/LinedList"/>
    <dgm:cxn modelId="{9BBDA51F-11F7-4FBE-93FB-0097118A2BB7}" type="presParOf" srcId="{3B813A6D-4807-4773-BE95-B6B849AC4CD3}" destId="{8F3A623E-ADE6-4CC9-9DFF-D25350DE4F8C}" srcOrd="0" destOrd="0" presId="urn:microsoft.com/office/officeart/2008/layout/LinedList"/>
    <dgm:cxn modelId="{78BF4ED5-2359-48D5-A9D1-7DBD51B53FBC}" type="presParOf" srcId="{3B813A6D-4807-4773-BE95-B6B849AC4CD3}" destId="{F7D208D6-C237-4AFA-81FB-F3F13F9FE035}" srcOrd="1" destOrd="0" presId="urn:microsoft.com/office/officeart/2008/layout/LinedList"/>
    <dgm:cxn modelId="{14F29CA5-9A96-4FB8-BB1F-9C86BF302592}" type="presParOf" srcId="{F9B32423-110C-4BB0-BD89-597F688DDDB6}" destId="{451366F6-271A-4808-9D69-74BEEFDF4F30}" srcOrd="2" destOrd="0" presId="urn:microsoft.com/office/officeart/2008/layout/LinedList"/>
    <dgm:cxn modelId="{565BB4AA-CF2C-4791-BF66-E2A39DE0A874}" type="presParOf" srcId="{F9B32423-110C-4BB0-BD89-597F688DDDB6}" destId="{D1881424-6759-4872-825E-7806986F7C01}" srcOrd="3" destOrd="0" presId="urn:microsoft.com/office/officeart/2008/layout/LinedList"/>
    <dgm:cxn modelId="{31BF604B-6622-44A2-9892-5D33D1E79BF7}" type="presParOf" srcId="{D1881424-6759-4872-825E-7806986F7C01}" destId="{B1CCAE74-2A69-4192-8BE6-BFC5B7674B0C}" srcOrd="0" destOrd="0" presId="urn:microsoft.com/office/officeart/2008/layout/LinedList"/>
    <dgm:cxn modelId="{80AD5F04-FD4C-40C5-AC68-B3302AE8F1D3}" type="presParOf" srcId="{D1881424-6759-4872-825E-7806986F7C01}" destId="{F6C77D15-6D61-4AF2-9F9B-95D2A75571D5}" srcOrd="1" destOrd="0" presId="urn:microsoft.com/office/officeart/2008/layout/LinedList"/>
    <dgm:cxn modelId="{BCF5C230-E444-4DBF-B9CB-D25054F5603D}" type="presParOf" srcId="{F9B32423-110C-4BB0-BD89-597F688DDDB6}" destId="{1058D3E6-EBBD-4BB3-9D69-3D8D6641BA91}" srcOrd="4" destOrd="0" presId="urn:microsoft.com/office/officeart/2008/layout/LinedList"/>
    <dgm:cxn modelId="{D28C2CA3-0504-4ED3-A2C2-41F5A994F5AE}" type="presParOf" srcId="{F9B32423-110C-4BB0-BD89-597F688DDDB6}" destId="{CEEE0705-5EFD-481E-9EFE-6CCE8376295E}" srcOrd="5" destOrd="0" presId="urn:microsoft.com/office/officeart/2008/layout/LinedList"/>
    <dgm:cxn modelId="{95C4DFF9-6236-486F-B322-833E426CD384}" type="presParOf" srcId="{CEEE0705-5EFD-481E-9EFE-6CCE8376295E}" destId="{D1ABB688-722E-486E-A08E-3C1FCF63A43D}" srcOrd="0" destOrd="0" presId="urn:microsoft.com/office/officeart/2008/layout/LinedList"/>
    <dgm:cxn modelId="{B13DA148-04EB-47F6-9D2E-3213C2FECC9C}" type="presParOf" srcId="{CEEE0705-5EFD-481E-9EFE-6CCE8376295E}" destId="{9EC6B3F8-8391-480C-A062-3BFDBA45613F}" srcOrd="1" destOrd="0" presId="urn:microsoft.com/office/officeart/2008/layout/LinedList"/>
    <dgm:cxn modelId="{2591319D-9662-49A0-84FF-A4F8DDB61571}" type="presParOf" srcId="{F9B32423-110C-4BB0-BD89-597F688DDDB6}" destId="{204AC38B-8C64-44FD-B5D2-8D56D4A6B44B}" srcOrd="6" destOrd="0" presId="urn:microsoft.com/office/officeart/2008/layout/LinedList"/>
    <dgm:cxn modelId="{5FA9CC99-8C6E-4688-891A-180CCA8A498C}" type="presParOf" srcId="{F9B32423-110C-4BB0-BD89-597F688DDDB6}" destId="{96005E28-2810-468E-B59E-6D57D466C7BB}" srcOrd="7" destOrd="0" presId="urn:microsoft.com/office/officeart/2008/layout/LinedList"/>
    <dgm:cxn modelId="{0941A03E-7F37-4460-8908-B047001542EF}" type="presParOf" srcId="{96005E28-2810-468E-B59E-6D57D466C7BB}" destId="{4D998DEE-668A-48E6-B4E2-CF34825CA079}" srcOrd="0" destOrd="0" presId="urn:microsoft.com/office/officeart/2008/layout/LinedList"/>
    <dgm:cxn modelId="{C22CEE21-E7D3-4BC9-9783-CE6589D31F82}" type="presParOf" srcId="{96005E28-2810-468E-B59E-6D57D466C7BB}" destId="{E92C3B38-86B0-4B31-A032-6F7DD346995A}" srcOrd="1" destOrd="0" presId="urn:microsoft.com/office/officeart/2008/layout/LinedList"/>
    <dgm:cxn modelId="{C0170B92-7284-4E57-9FC3-D815B95ACE86}" type="presParOf" srcId="{F9B32423-110C-4BB0-BD89-597F688DDDB6}" destId="{7C74F385-27B4-4CE1-A561-83E3C17EE6AB}" srcOrd="8" destOrd="0" presId="urn:microsoft.com/office/officeart/2008/layout/LinedList"/>
    <dgm:cxn modelId="{C019E77E-22A3-4A2B-A225-C5337348BB5B}" type="presParOf" srcId="{F9B32423-110C-4BB0-BD89-597F688DDDB6}" destId="{D59D99B0-2E0A-4905-93C2-8A60CE265AE5}" srcOrd="9" destOrd="0" presId="urn:microsoft.com/office/officeart/2008/layout/LinedList"/>
    <dgm:cxn modelId="{109C2927-66B3-41B7-BAB9-4DE1264CB24C}" type="presParOf" srcId="{D59D99B0-2E0A-4905-93C2-8A60CE265AE5}" destId="{327A192D-893B-4736-BF2B-1C8A731B63EE}" srcOrd="0" destOrd="0" presId="urn:microsoft.com/office/officeart/2008/layout/LinedList"/>
    <dgm:cxn modelId="{75A4E644-D392-439D-AC22-691A960C17C9}" type="presParOf" srcId="{D59D99B0-2E0A-4905-93C2-8A60CE265AE5}" destId="{9D7DE129-4B56-4EDA-9F9A-440624D25AA0}" srcOrd="1" destOrd="0" presId="urn:microsoft.com/office/officeart/2008/layout/LinedList"/>
    <dgm:cxn modelId="{34117739-E79C-4F69-9DDA-022346B6DCBB}" type="presParOf" srcId="{F9B32423-110C-4BB0-BD89-597F688DDDB6}" destId="{B4A3DECB-6D54-428A-B048-FF1B7663984D}" srcOrd="10" destOrd="0" presId="urn:microsoft.com/office/officeart/2008/layout/LinedList"/>
    <dgm:cxn modelId="{B6D5A5D8-D9D9-473D-BEBC-875F8567F4CC}" type="presParOf" srcId="{F9B32423-110C-4BB0-BD89-597F688DDDB6}" destId="{57911DE2-B448-4A2A-A45B-CCB87D4D52AA}" srcOrd="11" destOrd="0" presId="urn:microsoft.com/office/officeart/2008/layout/LinedList"/>
    <dgm:cxn modelId="{F1415763-4E7B-4392-817A-A944EFF5F10C}" type="presParOf" srcId="{57911DE2-B448-4A2A-A45B-CCB87D4D52AA}" destId="{2F9CD41E-49C9-4560-A4D0-E740944F5203}" srcOrd="0" destOrd="0" presId="urn:microsoft.com/office/officeart/2008/layout/LinedList"/>
    <dgm:cxn modelId="{FB5638AA-364B-4141-8F39-89A5897D2D9F}" type="presParOf" srcId="{57911DE2-B448-4A2A-A45B-CCB87D4D52AA}" destId="{E03540F2-FE6C-4B51-B017-DC4DAA8418E3}" srcOrd="1" destOrd="0" presId="urn:microsoft.com/office/officeart/2008/layout/LinedList"/>
    <dgm:cxn modelId="{482D606C-F7F1-4A1F-A791-6C4BC492B5B7}" type="presParOf" srcId="{F9B32423-110C-4BB0-BD89-597F688DDDB6}" destId="{9CF822FC-4D24-4F91-A02F-D64E9AD289FC}" srcOrd="12" destOrd="0" presId="urn:microsoft.com/office/officeart/2008/layout/LinedList"/>
    <dgm:cxn modelId="{700689DA-DA6D-45E2-8151-E83DE3F2FE5A}" type="presParOf" srcId="{F9B32423-110C-4BB0-BD89-597F688DDDB6}" destId="{7EEC3981-D0D4-477F-BDDB-E2AD272A0C12}" srcOrd="13" destOrd="0" presId="urn:microsoft.com/office/officeart/2008/layout/LinedList"/>
    <dgm:cxn modelId="{37EB3A72-85EC-428A-B5E8-651620D4BDD3}" type="presParOf" srcId="{7EEC3981-D0D4-477F-BDDB-E2AD272A0C12}" destId="{9E8B24B4-98C4-439F-8B77-CA2FF528A521}" srcOrd="0" destOrd="0" presId="urn:microsoft.com/office/officeart/2008/layout/LinedList"/>
    <dgm:cxn modelId="{5BA4C6B5-8656-42AB-B182-85D405A4B632}" type="presParOf" srcId="{7EEC3981-D0D4-477F-BDDB-E2AD272A0C12}" destId="{2585F292-4C21-4FD8-AE91-588EBF28ED9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30333F0-2E1F-4074-8ABF-D4010A24603D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425295B-08C7-4131-8C22-ED07F38E2EFA}">
      <dgm:prSet/>
      <dgm:spPr/>
      <dgm:t>
        <a:bodyPr/>
        <a:lstStyle/>
        <a:p>
          <a:pPr>
            <a:defRPr b="1"/>
          </a:pPr>
          <a:r>
            <a:rPr lang="en-US" b="1" dirty="0"/>
            <a:t>Facial Expressions and Smiles</a:t>
          </a:r>
          <a:endParaRPr lang="en-US" dirty="0"/>
        </a:p>
      </dgm:t>
    </dgm:pt>
    <dgm:pt modelId="{75E0E98A-442F-42CF-A8F1-AA024FFEA71A}" type="parTrans" cxnId="{7342C08F-8CBF-43F2-A93A-088DE5497DD4}">
      <dgm:prSet/>
      <dgm:spPr/>
      <dgm:t>
        <a:bodyPr/>
        <a:lstStyle/>
        <a:p>
          <a:endParaRPr lang="en-US"/>
        </a:p>
      </dgm:t>
    </dgm:pt>
    <dgm:pt modelId="{EE89C57A-AE44-41AC-9913-6A610D3C67B1}" type="sibTrans" cxnId="{7342C08F-8CBF-43F2-A93A-088DE5497DD4}">
      <dgm:prSet/>
      <dgm:spPr/>
      <dgm:t>
        <a:bodyPr/>
        <a:lstStyle/>
        <a:p>
          <a:endParaRPr lang="en-US"/>
        </a:p>
      </dgm:t>
    </dgm:pt>
    <dgm:pt modelId="{7BFBBE0B-35BA-4790-AE73-A95AAB41FD25}">
      <dgm:prSet/>
      <dgm:spPr/>
      <dgm:t>
        <a:bodyPr/>
        <a:lstStyle/>
        <a:p>
          <a:r>
            <a:rPr lang="en-US" b="0" dirty="0">
              <a:latin typeface="Bierstadt"/>
            </a:rPr>
            <a:t> Facial</a:t>
          </a:r>
          <a:r>
            <a:rPr lang="en-US" b="0" dirty="0"/>
            <a:t> expressions are a universal form of non-verbal communication, essential for social interactions and human-computer interfaces.</a:t>
          </a:r>
        </a:p>
      </dgm:t>
    </dgm:pt>
    <dgm:pt modelId="{5263B2C5-D54C-43CB-AF24-B2ACF3BFFA9A}" type="parTrans" cxnId="{35B38A38-6609-4557-8FF7-B68B077F82CC}">
      <dgm:prSet/>
      <dgm:spPr/>
      <dgm:t>
        <a:bodyPr/>
        <a:lstStyle/>
        <a:p>
          <a:endParaRPr lang="en-US"/>
        </a:p>
      </dgm:t>
    </dgm:pt>
    <dgm:pt modelId="{D2E35138-453C-4526-BFAC-E656A6B49946}" type="sibTrans" cxnId="{35B38A38-6609-4557-8FF7-B68B077F82CC}">
      <dgm:prSet/>
      <dgm:spPr/>
      <dgm:t>
        <a:bodyPr/>
        <a:lstStyle/>
        <a:p>
          <a:endParaRPr lang="en-US"/>
        </a:p>
      </dgm:t>
    </dgm:pt>
    <dgm:pt modelId="{EEE57BFA-CABB-411A-AFDA-D8C999C7729D}">
      <dgm:prSet/>
      <dgm:spPr/>
      <dgm:t>
        <a:bodyPr/>
        <a:lstStyle/>
        <a:p>
          <a:r>
            <a:rPr lang="en-US" dirty="0"/>
            <a:t>Smiles, especially, play a key role in emotional expression and interaction.</a:t>
          </a:r>
        </a:p>
      </dgm:t>
    </dgm:pt>
    <dgm:pt modelId="{6F528F80-A13D-4A93-8AEB-26D54B3C2EC4}" type="parTrans" cxnId="{2A11841F-A59F-4483-A782-4488AD0B8B09}">
      <dgm:prSet/>
      <dgm:spPr/>
      <dgm:t>
        <a:bodyPr/>
        <a:lstStyle/>
        <a:p>
          <a:endParaRPr lang="en-US"/>
        </a:p>
      </dgm:t>
    </dgm:pt>
    <dgm:pt modelId="{BA206388-3F11-4AD7-8D30-256A950131C6}" type="sibTrans" cxnId="{2A11841F-A59F-4483-A782-4488AD0B8B09}">
      <dgm:prSet/>
      <dgm:spPr/>
      <dgm:t>
        <a:bodyPr/>
        <a:lstStyle/>
        <a:p>
          <a:endParaRPr lang="en-US"/>
        </a:p>
      </dgm:t>
    </dgm:pt>
    <dgm:pt modelId="{7940A4E6-1F79-468F-A023-175F0A5B7B03}">
      <dgm:prSet/>
      <dgm:spPr/>
      <dgm:t>
        <a:bodyPr/>
        <a:lstStyle/>
        <a:p>
          <a:pPr>
            <a:defRPr b="1"/>
          </a:pPr>
          <a:r>
            <a:rPr lang="en-US" b="1" dirty="0"/>
            <a:t>Spontaneous vs. Posed Smiles</a:t>
          </a:r>
          <a:endParaRPr lang="en-US" dirty="0"/>
        </a:p>
      </dgm:t>
    </dgm:pt>
    <dgm:pt modelId="{B246E0E8-1DFF-4149-88A0-D936F85FD465}" type="parTrans" cxnId="{A9431662-4662-496D-AEBA-DDA17738372D}">
      <dgm:prSet/>
      <dgm:spPr/>
      <dgm:t>
        <a:bodyPr/>
        <a:lstStyle/>
        <a:p>
          <a:endParaRPr lang="en-US"/>
        </a:p>
      </dgm:t>
    </dgm:pt>
    <dgm:pt modelId="{ADDF20C0-F28A-4611-8310-6B9956038C10}" type="sibTrans" cxnId="{A9431662-4662-496D-AEBA-DDA17738372D}">
      <dgm:prSet/>
      <dgm:spPr/>
      <dgm:t>
        <a:bodyPr/>
        <a:lstStyle/>
        <a:p>
          <a:endParaRPr lang="en-US"/>
        </a:p>
      </dgm:t>
    </dgm:pt>
    <dgm:pt modelId="{15E716CB-820C-4C00-88D4-99A339BE6643}">
      <dgm:prSet/>
      <dgm:spPr/>
      <dgm:t>
        <a:bodyPr/>
        <a:lstStyle/>
        <a:p>
          <a:r>
            <a:rPr lang="en-US" dirty="0"/>
            <a:t>Spontaneous (Duchenne) smiles involve authentic emotions, with distinct muscle activations like eye crinkling.</a:t>
          </a:r>
        </a:p>
      </dgm:t>
    </dgm:pt>
    <dgm:pt modelId="{742D35CD-CED0-4F28-8DB7-823E455D5791}" type="parTrans" cxnId="{BE450D98-758C-4FC3-A720-77334BD99D92}">
      <dgm:prSet/>
      <dgm:spPr/>
      <dgm:t>
        <a:bodyPr/>
        <a:lstStyle/>
        <a:p>
          <a:endParaRPr lang="en-US"/>
        </a:p>
      </dgm:t>
    </dgm:pt>
    <dgm:pt modelId="{2F92083B-175A-4DAC-BD2B-EB68EF0BC475}" type="sibTrans" cxnId="{BE450D98-758C-4FC3-A720-77334BD99D92}">
      <dgm:prSet/>
      <dgm:spPr/>
      <dgm:t>
        <a:bodyPr/>
        <a:lstStyle/>
        <a:p>
          <a:endParaRPr lang="en-US"/>
        </a:p>
      </dgm:t>
    </dgm:pt>
    <dgm:pt modelId="{43127FE1-D6AC-46D2-A67C-40BD9530511D}">
      <dgm:prSet/>
      <dgm:spPr/>
      <dgm:t>
        <a:bodyPr/>
        <a:lstStyle/>
        <a:p>
          <a:r>
            <a:rPr lang="en-US" dirty="0"/>
            <a:t>Posed (non-Duchenne) smiles are deliberate and lack certain natural muscle movements.</a:t>
          </a:r>
        </a:p>
      </dgm:t>
    </dgm:pt>
    <dgm:pt modelId="{FA5FD14D-5F97-4C13-A955-205990274B94}" type="parTrans" cxnId="{10DB74DC-C523-4846-AC5B-32EA29BC2E3C}">
      <dgm:prSet/>
      <dgm:spPr/>
      <dgm:t>
        <a:bodyPr/>
        <a:lstStyle/>
        <a:p>
          <a:endParaRPr lang="en-US"/>
        </a:p>
      </dgm:t>
    </dgm:pt>
    <dgm:pt modelId="{9AAA9447-8879-47A0-9971-3D4133ACBBE1}" type="sibTrans" cxnId="{10DB74DC-C523-4846-AC5B-32EA29BC2E3C}">
      <dgm:prSet/>
      <dgm:spPr/>
      <dgm:t>
        <a:bodyPr/>
        <a:lstStyle/>
        <a:p>
          <a:endParaRPr lang="en-US"/>
        </a:p>
      </dgm:t>
    </dgm:pt>
    <dgm:pt modelId="{BF2757BD-6C41-4E11-9F72-F1AAB3A01FAB}">
      <dgm:prSet/>
      <dgm:spPr/>
      <dgm:t>
        <a:bodyPr/>
        <a:lstStyle/>
        <a:p>
          <a:r>
            <a:rPr lang="en-US" dirty="0"/>
            <a:t>Differentiating between the two is challenging due to subtle differences in facial dynamics.</a:t>
          </a:r>
        </a:p>
      </dgm:t>
    </dgm:pt>
    <dgm:pt modelId="{0032D631-72CA-4C78-8658-35E62739FC43}" type="parTrans" cxnId="{210F8461-4FCE-4C93-8D0F-1E0BB7C5096F}">
      <dgm:prSet/>
      <dgm:spPr/>
      <dgm:t>
        <a:bodyPr/>
        <a:lstStyle/>
        <a:p>
          <a:endParaRPr lang="en-US"/>
        </a:p>
      </dgm:t>
    </dgm:pt>
    <dgm:pt modelId="{E1851429-5064-42C9-B42E-8F4520437282}" type="sibTrans" cxnId="{210F8461-4FCE-4C93-8D0F-1E0BB7C5096F}">
      <dgm:prSet/>
      <dgm:spPr/>
      <dgm:t>
        <a:bodyPr/>
        <a:lstStyle/>
        <a:p>
          <a:endParaRPr lang="en-US"/>
        </a:p>
      </dgm:t>
    </dgm:pt>
    <dgm:pt modelId="{F6F82C6C-5625-4F57-A338-3753930066BF}">
      <dgm:prSet/>
      <dgm:spPr/>
      <dgm:t>
        <a:bodyPr/>
        <a:lstStyle/>
        <a:p>
          <a:pPr>
            <a:defRPr b="1"/>
          </a:pPr>
          <a:r>
            <a:rPr lang="en-US" b="1" dirty="0"/>
            <a:t>Applications</a:t>
          </a:r>
          <a:endParaRPr lang="en-US" b="0" dirty="0">
            <a:latin typeface="Bierstadt"/>
          </a:endParaRPr>
        </a:p>
      </dgm:t>
    </dgm:pt>
    <dgm:pt modelId="{537B147E-7091-49A3-BEE0-723DF39538A3}" type="parTrans" cxnId="{B63B0260-8F93-4802-9E91-E472C534600F}">
      <dgm:prSet/>
      <dgm:spPr/>
      <dgm:t>
        <a:bodyPr/>
        <a:lstStyle/>
        <a:p>
          <a:endParaRPr lang="en-US"/>
        </a:p>
      </dgm:t>
    </dgm:pt>
    <dgm:pt modelId="{94F0D155-F37B-4D98-973F-A14D428F3A84}" type="sibTrans" cxnId="{B63B0260-8F93-4802-9E91-E472C534600F}">
      <dgm:prSet/>
      <dgm:spPr/>
      <dgm:t>
        <a:bodyPr/>
        <a:lstStyle/>
        <a:p>
          <a:endParaRPr lang="en-US"/>
        </a:p>
      </dgm:t>
    </dgm:pt>
    <dgm:pt modelId="{26BE1E2B-4A95-459B-985E-68704A131FDC}">
      <dgm:prSet/>
      <dgm:spPr/>
      <dgm:t>
        <a:bodyPr/>
        <a:lstStyle/>
        <a:p>
          <a:r>
            <a:rPr lang="en-US" dirty="0">
              <a:latin typeface="Bierstadt"/>
            </a:rPr>
            <a:t> Healthcare</a:t>
          </a:r>
          <a:r>
            <a:rPr lang="en-US" dirty="0"/>
            <a:t> diagnostics: Assists in understanding emotional well-being.</a:t>
          </a:r>
        </a:p>
      </dgm:t>
    </dgm:pt>
    <dgm:pt modelId="{69BB988E-8B2A-480A-A061-292DF0D0FF37}" type="parTrans" cxnId="{59609DE5-188C-455F-952A-BE494C9B0237}">
      <dgm:prSet/>
      <dgm:spPr/>
      <dgm:t>
        <a:bodyPr/>
        <a:lstStyle/>
        <a:p>
          <a:endParaRPr lang="en-US"/>
        </a:p>
      </dgm:t>
    </dgm:pt>
    <dgm:pt modelId="{6F29AE30-5347-4344-8ABF-9BB2EFF83A88}" type="sibTrans" cxnId="{59609DE5-188C-455F-952A-BE494C9B0237}">
      <dgm:prSet/>
      <dgm:spPr/>
      <dgm:t>
        <a:bodyPr/>
        <a:lstStyle/>
        <a:p>
          <a:endParaRPr lang="en-US"/>
        </a:p>
      </dgm:t>
    </dgm:pt>
    <dgm:pt modelId="{19B86B5A-A292-484B-B868-2365BDDD73E9}">
      <dgm:prSet/>
      <dgm:spPr/>
      <dgm:t>
        <a:bodyPr/>
        <a:lstStyle/>
        <a:p>
          <a:r>
            <a:rPr lang="en-US" dirty="0">
              <a:latin typeface="Bierstadt"/>
            </a:rPr>
            <a:t> Psychological</a:t>
          </a:r>
          <a:r>
            <a:rPr lang="en-US" dirty="0"/>
            <a:t> research, criminology, and marketing: Supports studies on behavior and consumer responses.</a:t>
          </a:r>
        </a:p>
      </dgm:t>
    </dgm:pt>
    <dgm:pt modelId="{40202D52-D86E-4298-96A8-FBE55E0DA12C}" type="parTrans" cxnId="{4612A188-6C65-44E6-9B55-1712EDAFEF85}">
      <dgm:prSet/>
      <dgm:spPr/>
      <dgm:t>
        <a:bodyPr/>
        <a:lstStyle/>
        <a:p>
          <a:endParaRPr lang="en-US"/>
        </a:p>
      </dgm:t>
    </dgm:pt>
    <dgm:pt modelId="{3AAAC37C-969B-4E3D-BA3B-F2E5B1D87A34}" type="sibTrans" cxnId="{4612A188-6C65-44E6-9B55-1712EDAFEF85}">
      <dgm:prSet/>
      <dgm:spPr/>
      <dgm:t>
        <a:bodyPr/>
        <a:lstStyle/>
        <a:p>
          <a:endParaRPr lang="en-US"/>
        </a:p>
      </dgm:t>
    </dgm:pt>
    <dgm:pt modelId="{58B3E1D4-E716-4D61-978A-7FC057AB282D}">
      <dgm:prSet phldr="0"/>
      <dgm:spPr/>
      <dgm:t>
        <a:bodyPr/>
        <a:lstStyle/>
        <a:p>
          <a:r>
            <a:rPr lang="en-US" b="0" dirty="0">
              <a:latin typeface="Bierstadt"/>
            </a:rPr>
            <a:t> Social</a:t>
          </a:r>
          <a:r>
            <a:rPr lang="en-US" b="0" dirty="0"/>
            <a:t> robotics: Enhances robots' ability to gauge emotions and improve social acceptance.</a:t>
          </a:r>
          <a:endParaRPr lang="en-US" dirty="0"/>
        </a:p>
      </dgm:t>
    </dgm:pt>
    <dgm:pt modelId="{95736E3B-4011-4189-B34B-49811ABEC3F6}" type="parTrans" cxnId="{705B7559-B23F-421A-BACB-7F607DAD807E}">
      <dgm:prSet/>
      <dgm:spPr/>
    </dgm:pt>
    <dgm:pt modelId="{3D3BC503-70C6-48FB-8E41-E34557B8A1E3}" type="sibTrans" cxnId="{705B7559-B23F-421A-BACB-7F607DAD807E}">
      <dgm:prSet/>
      <dgm:spPr/>
      <dgm:t>
        <a:bodyPr/>
        <a:lstStyle/>
        <a:p>
          <a:endParaRPr lang="en-US"/>
        </a:p>
      </dgm:t>
    </dgm:pt>
    <dgm:pt modelId="{76EE6913-6AD1-4CFC-B157-31530AB99E5F}">
      <dgm:prSet phldr="0"/>
      <dgm:spPr/>
      <dgm:t>
        <a:bodyPr/>
        <a:lstStyle/>
        <a:p>
          <a:r>
            <a:rPr lang="en-US" b="0" dirty="0">
              <a:latin typeface="Bierstadt"/>
            </a:rPr>
            <a:t> Human-computer</a:t>
          </a:r>
          <a:r>
            <a:rPr lang="en-US" b="0" dirty="0"/>
            <a:t> interaction: Enables emotionally intelligent systems.</a:t>
          </a:r>
        </a:p>
      </dgm:t>
    </dgm:pt>
    <dgm:pt modelId="{5DA945E2-CBD5-454C-91FD-D57E6D3B100D}" type="parTrans" cxnId="{32CBB109-27A7-4AA2-AA97-CAE660E4B1C0}">
      <dgm:prSet/>
      <dgm:spPr/>
    </dgm:pt>
    <dgm:pt modelId="{84F5BEC1-583F-4CF2-91FB-DF5FA47A39D9}" type="sibTrans" cxnId="{32CBB109-27A7-4AA2-AA97-CAE660E4B1C0}">
      <dgm:prSet/>
      <dgm:spPr/>
      <dgm:t>
        <a:bodyPr/>
        <a:lstStyle/>
        <a:p>
          <a:endParaRPr lang="en-US"/>
        </a:p>
      </dgm:t>
    </dgm:pt>
    <dgm:pt modelId="{7CF7A125-574A-41C5-B561-4EA23CFD5892}" type="pres">
      <dgm:prSet presAssocID="{230333F0-2E1F-4074-8ABF-D4010A24603D}" presName="Name0" presStyleCnt="0">
        <dgm:presLayoutVars>
          <dgm:dir/>
          <dgm:animLvl val="lvl"/>
          <dgm:resizeHandles val="exact"/>
        </dgm:presLayoutVars>
      </dgm:prSet>
      <dgm:spPr/>
    </dgm:pt>
    <dgm:pt modelId="{09C7CD7C-C0D5-4540-9E4F-B6AFD8284684}" type="pres">
      <dgm:prSet presAssocID="{8425295B-08C7-4131-8C22-ED07F38E2EFA}" presName="composite" presStyleCnt="0"/>
      <dgm:spPr/>
    </dgm:pt>
    <dgm:pt modelId="{02BEBC30-61EC-485F-BDB6-AAC0D7DEAA1B}" type="pres">
      <dgm:prSet presAssocID="{8425295B-08C7-4131-8C22-ED07F38E2EF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00A1F899-B0AB-423E-9861-B8272E43F376}" type="pres">
      <dgm:prSet presAssocID="{8425295B-08C7-4131-8C22-ED07F38E2EFA}" presName="desTx" presStyleLbl="revTx" presStyleIdx="0" presStyleCnt="3">
        <dgm:presLayoutVars>
          <dgm:bulletEnabled val="1"/>
        </dgm:presLayoutVars>
      </dgm:prSet>
      <dgm:spPr/>
    </dgm:pt>
    <dgm:pt modelId="{89790D37-C8B0-4A3D-A746-143CF15CEF73}" type="pres">
      <dgm:prSet presAssocID="{EE89C57A-AE44-41AC-9913-6A610D3C67B1}" presName="space" presStyleCnt="0"/>
      <dgm:spPr/>
    </dgm:pt>
    <dgm:pt modelId="{1768F5FD-17EB-4A94-909E-5F389EBD0E9E}" type="pres">
      <dgm:prSet presAssocID="{7940A4E6-1F79-468F-A023-175F0A5B7B03}" presName="composite" presStyleCnt="0"/>
      <dgm:spPr/>
    </dgm:pt>
    <dgm:pt modelId="{6B19845F-9585-4F52-80FD-F122C6C128E0}" type="pres">
      <dgm:prSet presAssocID="{7940A4E6-1F79-468F-A023-175F0A5B7B03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E32959B-DCB7-42F8-84B0-57AF36515746}" type="pres">
      <dgm:prSet presAssocID="{7940A4E6-1F79-468F-A023-175F0A5B7B03}" presName="desTx" presStyleLbl="revTx" presStyleIdx="1" presStyleCnt="3">
        <dgm:presLayoutVars>
          <dgm:bulletEnabled val="1"/>
        </dgm:presLayoutVars>
      </dgm:prSet>
      <dgm:spPr/>
    </dgm:pt>
    <dgm:pt modelId="{640F8A51-0B40-49A0-B793-A683443DE744}" type="pres">
      <dgm:prSet presAssocID="{ADDF20C0-F28A-4611-8310-6B9956038C10}" presName="space" presStyleCnt="0"/>
      <dgm:spPr/>
    </dgm:pt>
    <dgm:pt modelId="{3F9D3E3A-B757-4C41-A30C-0E5979219BDF}" type="pres">
      <dgm:prSet presAssocID="{F6F82C6C-5625-4F57-A338-3753930066BF}" presName="composite" presStyleCnt="0"/>
      <dgm:spPr/>
    </dgm:pt>
    <dgm:pt modelId="{C037710F-3215-44E2-9F66-345969B18C26}" type="pres">
      <dgm:prSet presAssocID="{F6F82C6C-5625-4F57-A338-3753930066BF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18D15E36-9CEB-4293-B954-BED282E4BD51}" type="pres">
      <dgm:prSet presAssocID="{F6F82C6C-5625-4F57-A338-3753930066BF}" presName="desTx" presStyleLbl="revTx" presStyleIdx="2" presStyleCnt="3">
        <dgm:presLayoutVars>
          <dgm:bulletEnabled val="1"/>
        </dgm:presLayoutVars>
      </dgm:prSet>
      <dgm:spPr/>
    </dgm:pt>
  </dgm:ptLst>
  <dgm:cxnLst>
    <dgm:cxn modelId="{32CBB109-27A7-4AA2-AA97-CAE660E4B1C0}" srcId="{F6F82C6C-5625-4F57-A338-3753930066BF}" destId="{76EE6913-6AD1-4CFC-B157-31530AB99E5F}" srcOrd="0" destOrd="0" parTransId="{5DA945E2-CBD5-454C-91FD-D57E6D3B100D}" sibTransId="{84F5BEC1-583F-4CF2-91FB-DF5FA47A39D9}"/>
    <dgm:cxn modelId="{01B0190B-DD17-41D1-B0BA-EB89838685B4}" type="presOf" srcId="{F6F82C6C-5625-4F57-A338-3753930066BF}" destId="{C037710F-3215-44E2-9F66-345969B18C26}" srcOrd="0" destOrd="0" presId="urn:microsoft.com/office/officeart/2005/8/layout/chevron1"/>
    <dgm:cxn modelId="{1A5FDC17-08FF-4714-B0C4-CD6E595B9838}" type="presOf" srcId="{EEE57BFA-CABB-411A-AFDA-D8C999C7729D}" destId="{00A1F899-B0AB-423E-9861-B8272E43F376}" srcOrd="0" destOrd="1" presId="urn:microsoft.com/office/officeart/2005/8/layout/chevron1"/>
    <dgm:cxn modelId="{2A11841F-A59F-4483-A782-4488AD0B8B09}" srcId="{8425295B-08C7-4131-8C22-ED07F38E2EFA}" destId="{EEE57BFA-CABB-411A-AFDA-D8C999C7729D}" srcOrd="1" destOrd="0" parTransId="{6F528F80-A13D-4A93-8AEB-26D54B3C2EC4}" sibTransId="{BA206388-3F11-4AD7-8D30-256A950131C6}"/>
    <dgm:cxn modelId="{16C47F2B-5F8C-438C-AAE2-45899D106E2A}" type="presOf" srcId="{15E716CB-820C-4C00-88D4-99A339BE6643}" destId="{BE32959B-DCB7-42F8-84B0-57AF36515746}" srcOrd="0" destOrd="0" presId="urn:microsoft.com/office/officeart/2005/8/layout/chevron1"/>
    <dgm:cxn modelId="{35B38A38-6609-4557-8FF7-B68B077F82CC}" srcId="{8425295B-08C7-4131-8C22-ED07F38E2EFA}" destId="{7BFBBE0B-35BA-4790-AE73-A95AAB41FD25}" srcOrd="0" destOrd="0" parTransId="{5263B2C5-D54C-43CB-AF24-B2ACF3BFFA9A}" sibTransId="{D2E35138-453C-4526-BFAC-E656A6B49946}"/>
    <dgm:cxn modelId="{0BC3FE3C-A919-43AE-B84D-2717FBC88089}" type="presOf" srcId="{230333F0-2E1F-4074-8ABF-D4010A24603D}" destId="{7CF7A125-574A-41C5-B561-4EA23CFD5892}" srcOrd="0" destOrd="0" presId="urn:microsoft.com/office/officeart/2005/8/layout/chevron1"/>
    <dgm:cxn modelId="{7419405E-3BC7-4EE3-889D-318057D6F37C}" type="presOf" srcId="{8425295B-08C7-4131-8C22-ED07F38E2EFA}" destId="{02BEBC30-61EC-485F-BDB6-AAC0D7DEAA1B}" srcOrd="0" destOrd="0" presId="urn:microsoft.com/office/officeart/2005/8/layout/chevron1"/>
    <dgm:cxn modelId="{B63B0260-8F93-4802-9E91-E472C534600F}" srcId="{230333F0-2E1F-4074-8ABF-D4010A24603D}" destId="{F6F82C6C-5625-4F57-A338-3753930066BF}" srcOrd="2" destOrd="0" parTransId="{537B147E-7091-49A3-BEE0-723DF39538A3}" sibTransId="{94F0D155-F37B-4D98-973F-A14D428F3A84}"/>
    <dgm:cxn modelId="{210F8461-4FCE-4C93-8D0F-1E0BB7C5096F}" srcId="{7940A4E6-1F79-468F-A023-175F0A5B7B03}" destId="{BF2757BD-6C41-4E11-9F72-F1AAB3A01FAB}" srcOrd="2" destOrd="0" parTransId="{0032D631-72CA-4C78-8658-35E62739FC43}" sibTransId="{E1851429-5064-42C9-B42E-8F4520437282}"/>
    <dgm:cxn modelId="{A9431662-4662-496D-AEBA-DDA17738372D}" srcId="{230333F0-2E1F-4074-8ABF-D4010A24603D}" destId="{7940A4E6-1F79-468F-A023-175F0A5B7B03}" srcOrd="1" destOrd="0" parTransId="{B246E0E8-1DFF-4149-88A0-D936F85FD465}" sibTransId="{ADDF20C0-F28A-4611-8310-6B9956038C10}"/>
    <dgm:cxn modelId="{29641F79-7461-43AB-BC0C-560E2CD8C239}" type="presOf" srcId="{BF2757BD-6C41-4E11-9F72-F1AAB3A01FAB}" destId="{BE32959B-DCB7-42F8-84B0-57AF36515746}" srcOrd="0" destOrd="2" presId="urn:microsoft.com/office/officeart/2005/8/layout/chevron1"/>
    <dgm:cxn modelId="{705B7559-B23F-421A-BACB-7F607DAD807E}" srcId="{F6F82C6C-5625-4F57-A338-3753930066BF}" destId="{58B3E1D4-E716-4D61-978A-7FC057AB282D}" srcOrd="1" destOrd="0" parTransId="{95736E3B-4011-4189-B34B-49811ABEC3F6}" sibTransId="{3D3BC503-70C6-48FB-8E41-E34557B8A1E3}"/>
    <dgm:cxn modelId="{1629AF80-A59D-4ABD-84CE-93906CF4230A}" type="presOf" srcId="{7BFBBE0B-35BA-4790-AE73-A95AAB41FD25}" destId="{00A1F899-B0AB-423E-9861-B8272E43F376}" srcOrd="0" destOrd="0" presId="urn:microsoft.com/office/officeart/2005/8/layout/chevron1"/>
    <dgm:cxn modelId="{4612A188-6C65-44E6-9B55-1712EDAFEF85}" srcId="{F6F82C6C-5625-4F57-A338-3753930066BF}" destId="{19B86B5A-A292-484B-B868-2365BDDD73E9}" srcOrd="3" destOrd="0" parTransId="{40202D52-D86E-4298-96A8-FBE55E0DA12C}" sibTransId="{3AAAC37C-969B-4E3D-BA3B-F2E5B1D87A34}"/>
    <dgm:cxn modelId="{7342C08F-8CBF-43F2-A93A-088DE5497DD4}" srcId="{230333F0-2E1F-4074-8ABF-D4010A24603D}" destId="{8425295B-08C7-4131-8C22-ED07F38E2EFA}" srcOrd="0" destOrd="0" parTransId="{75E0E98A-442F-42CF-A8F1-AA024FFEA71A}" sibTransId="{EE89C57A-AE44-41AC-9913-6A610D3C67B1}"/>
    <dgm:cxn modelId="{BE450D98-758C-4FC3-A720-77334BD99D92}" srcId="{7940A4E6-1F79-468F-A023-175F0A5B7B03}" destId="{15E716CB-820C-4C00-88D4-99A339BE6643}" srcOrd="0" destOrd="0" parTransId="{742D35CD-CED0-4F28-8DB7-823E455D5791}" sibTransId="{2F92083B-175A-4DAC-BD2B-EB68EF0BC475}"/>
    <dgm:cxn modelId="{1F56AEBE-2971-4061-A60C-7548430198CD}" type="presOf" srcId="{58B3E1D4-E716-4D61-978A-7FC057AB282D}" destId="{18D15E36-9CEB-4293-B954-BED282E4BD51}" srcOrd="0" destOrd="1" presId="urn:microsoft.com/office/officeart/2005/8/layout/chevron1"/>
    <dgm:cxn modelId="{C3B768C3-FBD1-40E8-A2C5-86D0D660D0A3}" type="presOf" srcId="{19B86B5A-A292-484B-B868-2365BDDD73E9}" destId="{18D15E36-9CEB-4293-B954-BED282E4BD51}" srcOrd="0" destOrd="3" presId="urn:microsoft.com/office/officeart/2005/8/layout/chevron1"/>
    <dgm:cxn modelId="{10DB74DC-C523-4846-AC5B-32EA29BC2E3C}" srcId="{7940A4E6-1F79-468F-A023-175F0A5B7B03}" destId="{43127FE1-D6AC-46D2-A67C-40BD9530511D}" srcOrd="1" destOrd="0" parTransId="{FA5FD14D-5F97-4C13-A955-205990274B94}" sibTransId="{9AAA9447-8879-47A0-9971-3D4133ACBBE1}"/>
    <dgm:cxn modelId="{AE53A4DD-A822-4306-BE36-E677EB7DDD85}" type="presOf" srcId="{43127FE1-D6AC-46D2-A67C-40BD9530511D}" destId="{BE32959B-DCB7-42F8-84B0-57AF36515746}" srcOrd="0" destOrd="1" presId="urn:microsoft.com/office/officeart/2005/8/layout/chevron1"/>
    <dgm:cxn modelId="{72D8E8E0-2789-419E-A860-603F1C347748}" type="presOf" srcId="{76EE6913-6AD1-4CFC-B157-31530AB99E5F}" destId="{18D15E36-9CEB-4293-B954-BED282E4BD51}" srcOrd="0" destOrd="0" presId="urn:microsoft.com/office/officeart/2005/8/layout/chevron1"/>
    <dgm:cxn modelId="{59609DE5-188C-455F-952A-BE494C9B0237}" srcId="{F6F82C6C-5625-4F57-A338-3753930066BF}" destId="{26BE1E2B-4A95-459B-985E-68704A131FDC}" srcOrd="2" destOrd="0" parTransId="{69BB988E-8B2A-480A-A061-292DF0D0FF37}" sibTransId="{6F29AE30-5347-4344-8ABF-9BB2EFF83A88}"/>
    <dgm:cxn modelId="{332C61F0-6C76-4F3A-AD18-F98FD69CCA35}" type="presOf" srcId="{7940A4E6-1F79-468F-A023-175F0A5B7B03}" destId="{6B19845F-9585-4F52-80FD-F122C6C128E0}" srcOrd="0" destOrd="0" presId="urn:microsoft.com/office/officeart/2005/8/layout/chevron1"/>
    <dgm:cxn modelId="{1CEEAAF0-3410-42C5-9BD9-14FE4E415601}" type="presOf" srcId="{26BE1E2B-4A95-459B-985E-68704A131FDC}" destId="{18D15E36-9CEB-4293-B954-BED282E4BD51}" srcOrd="0" destOrd="2" presId="urn:microsoft.com/office/officeart/2005/8/layout/chevron1"/>
    <dgm:cxn modelId="{F0B10891-85D1-444E-9D8B-D3D2D3BE5118}" type="presParOf" srcId="{7CF7A125-574A-41C5-B561-4EA23CFD5892}" destId="{09C7CD7C-C0D5-4540-9E4F-B6AFD8284684}" srcOrd="0" destOrd="0" presId="urn:microsoft.com/office/officeart/2005/8/layout/chevron1"/>
    <dgm:cxn modelId="{F24ABC34-378D-41BF-B556-7A27171B2249}" type="presParOf" srcId="{09C7CD7C-C0D5-4540-9E4F-B6AFD8284684}" destId="{02BEBC30-61EC-485F-BDB6-AAC0D7DEAA1B}" srcOrd="0" destOrd="0" presId="urn:microsoft.com/office/officeart/2005/8/layout/chevron1"/>
    <dgm:cxn modelId="{C46DC792-9314-4C20-8787-48ED97A4BEBF}" type="presParOf" srcId="{09C7CD7C-C0D5-4540-9E4F-B6AFD8284684}" destId="{00A1F899-B0AB-423E-9861-B8272E43F376}" srcOrd="1" destOrd="0" presId="urn:microsoft.com/office/officeart/2005/8/layout/chevron1"/>
    <dgm:cxn modelId="{6C8AC9BD-7268-4385-ACEA-0C753BAD9E9D}" type="presParOf" srcId="{7CF7A125-574A-41C5-B561-4EA23CFD5892}" destId="{89790D37-C8B0-4A3D-A746-143CF15CEF73}" srcOrd="1" destOrd="0" presId="urn:microsoft.com/office/officeart/2005/8/layout/chevron1"/>
    <dgm:cxn modelId="{2C05AA34-503D-4B75-8DD3-6A71F52DFB1D}" type="presParOf" srcId="{7CF7A125-574A-41C5-B561-4EA23CFD5892}" destId="{1768F5FD-17EB-4A94-909E-5F389EBD0E9E}" srcOrd="2" destOrd="0" presId="urn:microsoft.com/office/officeart/2005/8/layout/chevron1"/>
    <dgm:cxn modelId="{F92F4FEA-5B11-477F-BCFD-9CA769D11EAC}" type="presParOf" srcId="{1768F5FD-17EB-4A94-909E-5F389EBD0E9E}" destId="{6B19845F-9585-4F52-80FD-F122C6C128E0}" srcOrd="0" destOrd="0" presId="urn:microsoft.com/office/officeart/2005/8/layout/chevron1"/>
    <dgm:cxn modelId="{FD0607D3-F8BD-4991-9ACE-6A17448DCC30}" type="presParOf" srcId="{1768F5FD-17EB-4A94-909E-5F389EBD0E9E}" destId="{BE32959B-DCB7-42F8-84B0-57AF36515746}" srcOrd="1" destOrd="0" presId="urn:microsoft.com/office/officeart/2005/8/layout/chevron1"/>
    <dgm:cxn modelId="{59D71C3B-0D06-49C6-973A-190DE02944AC}" type="presParOf" srcId="{7CF7A125-574A-41C5-B561-4EA23CFD5892}" destId="{640F8A51-0B40-49A0-B793-A683443DE744}" srcOrd="3" destOrd="0" presId="urn:microsoft.com/office/officeart/2005/8/layout/chevron1"/>
    <dgm:cxn modelId="{9D462778-8A0D-41DD-80A1-75DDFA4A975E}" type="presParOf" srcId="{7CF7A125-574A-41C5-B561-4EA23CFD5892}" destId="{3F9D3E3A-B757-4C41-A30C-0E5979219BDF}" srcOrd="4" destOrd="0" presId="urn:microsoft.com/office/officeart/2005/8/layout/chevron1"/>
    <dgm:cxn modelId="{2F879ED7-ACC0-4CF9-89DD-EA49519AC615}" type="presParOf" srcId="{3F9D3E3A-B757-4C41-A30C-0E5979219BDF}" destId="{C037710F-3215-44E2-9F66-345969B18C26}" srcOrd="0" destOrd="0" presId="urn:microsoft.com/office/officeart/2005/8/layout/chevron1"/>
    <dgm:cxn modelId="{C177974E-2547-46F0-8B0B-9BE868DE8D9C}" type="presParOf" srcId="{3F9D3E3A-B757-4C41-A30C-0E5979219BDF}" destId="{18D15E36-9CEB-4293-B954-BED282E4BD51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43C2D1A-8D9D-4E3B-9249-3EABDFA76DC8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C6602FE-B4E7-4ECD-B137-7C39D5AC008E}">
      <dgm:prSet/>
      <dgm:spPr/>
      <dgm:t>
        <a:bodyPr/>
        <a:lstStyle/>
        <a:p>
          <a:r>
            <a:rPr lang="en-US"/>
            <a:t>Introduced </a:t>
          </a:r>
          <a:r>
            <a:rPr lang="en-US" b="1"/>
            <a:t>D-FuseSmileNet Framework </a:t>
          </a:r>
          <a:r>
            <a:rPr lang="en-US"/>
            <a:t>that Combines transformer-based features with physiologically-grounded D-Markers for effective spontaneous smile recognition.</a:t>
          </a:r>
        </a:p>
      </dgm:t>
    </dgm:pt>
    <dgm:pt modelId="{E6522EA4-ABD9-49FD-9220-54427DD54F9F}" type="parTrans" cxnId="{86DAAC3E-ECCA-402F-A847-90E7F18BA6FB}">
      <dgm:prSet/>
      <dgm:spPr/>
      <dgm:t>
        <a:bodyPr/>
        <a:lstStyle/>
        <a:p>
          <a:endParaRPr lang="en-US"/>
        </a:p>
      </dgm:t>
    </dgm:pt>
    <dgm:pt modelId="{008CA522-0A51-4F58-A801-48C60C946EF9}" type="sibTrans" cxnId="{86DAAC3E-ECCA-402F-A847-90E7F18BA6FB}">
      <dgm:prSet/>
      <dgm:spPr/>
      <dgm:t>
        <a:bodyPr/>
        <a:lstStyle/>
        <a:p>
          <a:endParaRPr lang="en-US"/>
        </a:p>
      </dgm:t>
    </dgm:pt>
    <dgm:pt modelId="{88EA07A8-EF93-4615-B858-17FFE645DCFE}">
      <dgm:prSet/>
      <dgm:spPr/>
      <dgm:t>
        <a:bodyPr/>
        <a:lstStyle/>
        <a:p>
          <a:r>
            <a:rPr lang="en-US"/>
            <a:t>Eliminated the complexity of hyperparameter tuning required in multi-task learning (e.g., DeepMarkerNet).</a:t>
          </a:r>
        </a:p>
      </dgm:t>
    </dgm:pt>
    <dgm:pt modelId="{4B5BC914-8BB3-487A-A7FE-281715A7C933}" type="parTrans" cxnId="{D8835BFC-09B2-4F79-B77C-F3ED8E3A5851}">
      <dgm:prSet/>
      <dgm:spPr/>
      <dgm:t>
        <a:bodyPr/>
        <a:lstStyle/>
        <a:p>
          <a:endParaRPr lang="en-US"/>
        </a:p>
      </dgm:t>
    </dgm:pt>
    <dgm:pt modelId="{AF2E329E-BD2F-4651-BFAD-8E158B124637}" type="sibTrans" cxnId="{D8835BFC-09B2-4F79-B77C-F3ED8E3A5851}">
      <dgm:prSet/>
      <dgm:spPr/>
      <dgm:t>
        <a:bodyPr/>
        <a:lstStyle/>
        <a:p>
          <a:endParaRPr lang="en-US"/>
        </a:p>
      </dgm:t>
    </dgm:pt>
    <dgm:pt modelId="{7210B10F-CFB8-4830-91BE-4D62E026CAA7}">
      <dgm:prSet/>
      <dgm:spPr/>
      <dgm:t>
        <a:bodyPr/>
        <a:lstStyle/>
        <a:p>
          <a:r>
            <a:rPr lang="en-US"/>
            <a:t>Hadamard Fusion boosts learning by directly combining features, enabling complementary and discriminative feature learning.</a:t>
          </a:r>
        </a:p>
      </dgm:t>
    </dgm:pt>
    <dgm:pt modelId="{E6D5A434-143A-4817-BC5B-9B370CD138AE}" type="parTrans" cxnId="{B9113292-CE16-42DD-B8A0-B779A238771B}">
      <dgm:prSet/>
      <dgm:spPr/>
      <dgm:t>
        <a:bodyPr/>
        <a:lstStyle/>
        <a:p>
          <a:endParaRPr lang="en-US"/>
        </a:p>
      </dgm:t>
    </dgm:pt>
    <dgm:pt modelId="{BCF8D084-BB41-43A7-BF36-E4117C9BF92A}" type="sibTrans" cxnId="{B9113292-CE16-42DD-B8A0-B779A238771B}">
      <dgm:prSet/>
      <dgm:spPr/>
      <dgm:t>
        <a:bodyPr/>
        <a:lstStyle/>
        <a:p>
          <a:endParaRPr lang="en-US"/>
        </a:p>
      </dgm:t>
    </dgm:pt>
    <dgm:pt modelId="{EA06A3E6-BB5D-4026-9911-B5748AFB4D3E}">
      <dgm:prSet/>
      <dgm:spPr/>
      <dgm:t>
        <a:bodyPr/>
        <a:lstStyle/>
        <a:p>
          <a:pPr rtl="0"/>
          <a:r>
            <a:rPr lang="en-US"/>
            <a:t>Future </a:t>
          </a:r>
          <a:r>
            <a:rPr lang="en-US">
              <a:latin typeface="Bierstadt"/>
            </a:rPr>
            <a:t>directions can</a:t>
          </a:r>
          <a:r>
            <a:rPr lang="en-US"/>
            <a:t> include extending the framework to </a:t>
          </a:r>
          <a:r>
            <a:rPr lang="en-US">
              <a:latin typeface="Bierstadt"/>
            </a:rPr>
            <a:t>explore other transformer architectures,</a:t>
          </a:r>
          <a:r>
            <a:rPr lang="en-US"/>
            <a:t> incorporating additional modalities like speech and gaze and optimization for real-time applications.</a:t>
          </a:r>
        </a:p>
      </dgm:t>
    </dgm:pt>
    <dgm:pt modelId="{AD83CE10-EB47-42B9-9102-B380CB146ACC}" type="parTrans" cxnId="{952653A3-B9BF-476F-ABC2-DFF15427F3E9}">
      <dgm:prSet/>
      <dgm:spPr/>
      <dgm:t>
        <a:bodyPr/>
        <a:lstStyle/>
        <a:p>
          <a:endParaRPr lang="en-US"/>
        </a:p>
      </dgm:t>
    </dgm:pt>
    <dgm:pt modelId="{F5975418-0AD8-4077-AF32-C9E2BFF33AFB}" type="sibTrans" cxnId="{952653A3-B9BF-476F-ABC2-DFF15427F3E9}">
      <dgm:prSet/>
      <dgm:spPr/>
      <dgm:t>
        <a:bodyPr/>
        <a:lstStyle/>
        <a:p>
          <a:endParaRPr lang="en-US"/>
        </a:p>
      </dgm:t>
    </dgm:pt>
    <dgm:pt modelId="{DCCB1DB7-47F7-4BFC-881B-A9AD5F5F1BD7}">
      <dgm:prSet phldr="0"/>
      <dgm:spPr/>
      <dgm:t>
        <a:bodyPr/>
        <a:lstStyle/>
        <a:p>
          <a:pPr rtl="0"/>
          <a:r>
            <a:rPr lang="en-US">
              <a:latin typeface="Bierstadt"/>
            </a:rPr>
            <a:t> However, our study is limited to within-dataset evaluations, </a:t>
          </a:r>
          <a:r>
            <a:rPr lang="en-US"/>
            <a:t>comprehensive cross-dataset evaluations</a:t>
          </a:r>
          <a:r>
            <a:rPr lang="en-US">
              <a:latin typeface="Bierstadt"/>
            </a:rPr>
            <a:t> could provide better generalization </a:t>
          </a:r>
          <a:r>
            <a:rPr lang="en-US"/>
            <a:t>across different recording conditions and demographics</a:t>
          </a:r>
        </a:p>
      </dgm:t>
    </dgm:pt>
    <dgm:pt modelId="{39AD36A4-43AA-4481-A2B0-5BB37C8EFD0B}" type="parTrans" cxnId="{7DC18BD3-760C-4DBE-9531-866CB59B7D7E}">
      <dgm:prSet/>
      <dgm:spPr/>
    </dgm:pt>
    <dgm:pt modelId="{9D13B7FF-34E7-4C68-9F5E-4732AD9919B2}" type="sibTrans" cxnId="{7DC18BD3-760C-4DBE-9531-866CB59B7D7E}">
      <dgm:prSet/>
      <dgm:spPr/>
    </dgm:pt>
    <dgm:pt modelId="{DC6E0EC5-2B41-499D-B4DE-777D8624682A}" type="pres">
      <dgm:prSet presAssocID="{343C2D1A-8D9D-4E3B-9249-3EABDFA76DC8}" presName="linear" presStyleCnt="0">
        <dgm:presLayoutVars>
          <dgm:animLvl val="lvl"/>
          <dgm:resizeHandles val="exact"/>
        </dgm:presLayoutVars>
      </dgm:prSet>
      <dgm:spPr/>
    </dgm:pt>
    <dgm:pt modelId="{06E53DDE-A4F1-473A-8CAB-8064911D962E}" type="pres">
      <dgm:prSet presAssocID="{AC6602FE-B4E7-4ECD-B137-7C39D5AC008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6203CC8-95F0-41C7-A9FD-18409C1F6A9F}" type="pres">
      <dgm:prSet presAssocID="{008CA522-0A51-4F58-A801-48C60C946EF9}" presName="spacer" presStyleCnt="0"/>
      <dgm:spPr/>
    </dgm:pt>
    <dgm:pt modelId="{C7274275-0A43-4C14-B569-0EFCF8B87254}" type="pres">
      <dgm:prSet presAssocID="{88EA07A8-EF93-4615-B858-17FFE645DCF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D615273-B54F-4449-AB40-F67BAD38EAA0}" type="pres">
      <dgm:prSet presAssocID="{AF2E329E-BD2F-4651-BFAD-8E158B124637}" presName="spacer" presStyleCnt="0"/>
      <dgm:spPr/>
    </dgm:pt>
    <dgm:pt modelId="{7AE41B1F-BA55-4B5A-89B3-DAF3D5E36F51}" type="pres">
      <dgm:prSet presAssocID="{7210B10F-CFB8-4830-91BE-4D62E026CAA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F3619BA-01FC-4C61-9C48-9C32E0C28C87}" type="pres">
      <dgm:prSet presAssocID="{BCF8D084-BB41-43A7-BF36-E4117C9BF92A}" presName="spacer" presStyleCnt="0"/>
      <dgm:spPr/>
    </dgm:pt>
    <dgm:pt modelId="{39F76DD4-6C89-4930-B202-55FAB6239024}" type="pres">
      <dgm:prSet presAssocID="{DCCB1DB7-47F7-4BFC-881B-A9AD5F5F1BD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D77DDF4-DDFA-4F4A-BD1C-70DF53473DF0}" type="pres">
      <dgm:prSet presAssocID="{9D13B7FF-34E7-4C68-9F5E-4732AD9919B2}" presName="spacer" presStyleCnt="0"/>
      <dgm:spPr/>
    </dgm:pt>
    <dgm:pt modelId="{A2CF111D-4B95-4B65-AF6B-E0C78C0D4B1C}" type="pres">
      <dgm:prSet presAssocID="{EA06A3E6-BB5D-4026-9911-B5748AFB4D3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03FC021-08C4-4E9D-89BD-EE0C74CA9B6D}" type="presOf" srcId="{AC6602FE-B4E7-4ECD-B137-7C39D5AC008E}" destId="{06E53DDE-A4F1-473A-8CAB-8064911D962E}" srcOrd="0" destOrd="0" presId="urn:microsoft.com/office/officeart/2005/8/layout/vList2"/>
    <dgm:cxn modelId="{86DAAC3E-ECCA-402F-A847-90E7F18BA6FB}" srcId="{343C2D1A-8D9D-4E3B-9249-3EABDFA76DC8}" destId="{AC6602FE-B4E7-4ECD-B137-7C39D5AC008E}" srcOrd="0" destOrd="0" parTransId="{E6522EA4-ABD9-49FD-9220-54427DD54F9F}" sibTransId="{008CA522-0A51-4F58-A801-48C60C946EF9}"/>
    <dgm:cxn modelId="{52BD1343-B236-4DD6-A57B-57C0F07CC1BE}" type="presOf" srcId="{DCCB1DB7-47F7-4BFC-881B-A9AD5F5F1BD7}" destId="{39F76DD4-6C89-4930-B202-55FAB6239024}" srcOrd="0" destOrd="0" presId="urn:microsoft.com/office/officeart/2005/8/layout/vList2"/>
    <dgm:cxn modelId="{A3BCC071-57B5-4745-9D13-C288045A77BF}" type="presOf" srcId="{343C2D1A-8D9D-4E3B-9249-3EABDFA76DC8}" destId="{DC6E0EC5-2B41-499D-B4DE-777D8624682A}" srcOrd="0" destOrd="0" presId="urn:microsoft.com/office/officeart/2005/8/layout/vList2"/>
    <dgm:cxn modelId="{B9113292-CE16-42DD-B8A0-B779A238771B}" srcId="{343C2D1A-8D9D-4E3B-9249-3EABDFA76DC8}" destId="{7210B10F-CFB8-4830-91BE-4D62E026CAA7}" srcOrd="2" destOrd="0" parTransId="{E6D5A434-143A-4817-BC5B-9B370CD138AE}" sibTransId="{BCF8D084-BB41-43A7-BF36-E4117C9BF92A}"/>
    <dgm:cxn modelId="{4075BD98-6BAD-43DF-A58E-42F85A4335C8}" type="presOf" srcId="{7210B10F-CFB8-4830-91BE-4D62E026CAA7}" destId="{7AE41B1F-BA55-4B5A-89B3-DAF3D5E36F51}" srcOrd="0" destOrd="0" presId="urn:microsoft.com/office/officeart/2005/8/layout/vList2"/>
    <dgm:cxn modelId="{952653A3-B9BF-476F-ABC2-DFF15427F3E9}" srcId="{343C2D1A-8D9D-4E3B-9249-3EABDFA76DC8}" destId="{EA06A3E6-BB5D-4026-9911-B5748AFB4D3E}" srcOrd="4" destOrd="0" parTransId="{AD83CE10-EB47-42B9-9102-B380CB146ACC}" sibTransId="{F5975418-0AD8-4077-AF32-C9E2BFF33AFB}"/>
    <dgm:cxn modelId="{FFA05EA4-9655-41A5-B617-CA4D080DB273}" type="presOf" srcId="{88EA07A8-EF93-4615-B858-17FFE645DCFE}" destId="{C7274275-0A43-4C14-B569-0EFCF8B87254}" srcOrd="0" destOrd="0" presId="urn:microsoft.com/office/officeart/2005/8/layout/vList2"/>
    <dgm:cxn modelId="{5DF26FAD-C263-4A4A-A6D0-0F3688034936}" type="presOf" srcId="{EA06A3E6-BB5D-4026-9911-B5748AFB4D3E}" destId="{A2CF111D-4B95-4B65-AF6B-E0C78C0D4B1C}" srcOrd="0" destOrd="0" presId="urn:microsoft.com/office/officeart/2005/8/layout/vList2"/>
    <dgm:cxn modelId="{7DC18BD3-760C-4DBE-9531-866CB59B7D7E}" srcId="{343C2D1A-8D9D-4E3B-9249-3EABDFA76DC8}" destId="{DCCB1DB7-47F7-4BFC-881B-A9AD5F5F1BD7}" srcOrd="3" destOrd="0" parTransId="{39AD36A4-43AA-4481-A2B0-5BB37C8EFD0B}" sibTransId="{9D13B7FF-34E7-4C68-9F5E-4732AD9919B2}"/>
    <dgm:cxn modelId="{D8835BFC-09B2-4F79-B77C-F3ED8E3A5851}" srcId="{343C2D1A-8D9D-4E3B-9249-3EABDFA76DC8}" destId="{88EA07A8-EF93-4615-B858-17FFE645DCFE}" srcOrd="1" destOrd="0" parTransId="{4B5BC914-8BB3-487A-A7FE-281715A7C933}" sibTransId="{AF2E329E-BD2F-4651-BFAD-8E158B124637}"/>
    <dgm:cxn modelId="{17521C02-9CB4-4F88-B4DB-28F4DDA96227}" type="presParOf" srcId="{DC6E0EC5-2B41-499D-B4DE-777D8624682A}" destId="{06E53DDE-A4F1-473A-8CAB-8064911D962E}" srcOrd="0" destOrd="0" presId="urn:microsoft.com/office/officeart/2005/8/layout/vList2"/>
    <dgm:cxn modelId="{09AB0634-79DF-4D48-BF59-1D60D6F7F5DC}" type="presParOf" srcId="{DC6E0EC5-2B41-499D-B4DE-777D8624682A}" destId="{B6203CC8-95F0-41C7-A9FD-18409C1F6A9F}" srcOrd="1" destOrd="0" presId="urn:microsoft.com/office/officeart/2005/8/layout/vList2"/>
    <dgm:cxn modelId="{0B67AA3D-ECA4-4C9C-B494-810C526C7C18}" type="presParOf" srcId="{DC6E0EC5-2B41-499D-B4DE-777D8624682A}" destId="{C7274275-0A43-4C14-B569-0EFCF8B87254}" srcOrd="2" destOrd="0" presId="urn:microsoft.com/office/officeart/2005/8/layout/vList2"/>
    <dgm:cxn modelId="{11141AE5-0091-41D1-AB74-8EB56741F1C0}" type="presParOf" srcId="{DC6E0EC5-2B41-499D-B4DE-777D8624682A}" destId="{FD615273-B54F-4449-AB40-F67BAD38EAA0}" srcOrd="3" destOrd="0" presId="urn:microsoft.com/office/officeart/2005/8/layout/vList2"/>
    <dgm:cxn modelId="{FAEDB81E-BA2E-4ED4-98F6-38E650281D4F}" type="presParOf" srcId="{DC6E0EC5-2B41-499D-B4DE-777D8624682A}" destId="{7AE41B1F-BA55-4B5A-89B3-DAF3D5E36F51}" srcOrd="4" destOrd="0" presId="urn:microsoft.com/office/officeart/2005/8/layout/vList2"/>
    <dgm:cxn modelId="{0E282BC7-C76C-45EB-AA54-65BA9F0BD96B}" type="presParOf" srcId="{DC6E0EC5-2B41-499D-B4DE-777D8624682A}" destId="{1F3619BA-01FC-4C61-9C48-9C32E0C28C87}" srcOrd="5" destOrd="0" presId="urn:microsoft.com/office/officeart/2005/8/layout/vList2"/>
    <dgm:cxn modelId="{CD351EB6-CBEC-44AE-A737-B017296FF729}" type="presParOf" srcId="{DC6E0EC5-2B41-499D-B4DE-777D8624682A}" destId="{39F76DD4-6C89-4930-B202-55FAB6239024}" srcOrd="6" destOrd="0" presId="urn:microsoft.com/office/officeart/2005/8/layout/vList2"/>
    <dgm:cxn modelId="{24209AC6-489A-4FFD-BFFC-8C43FA8605B3}" type="presParOf" srcId="{DC6E0EC5-2B41-499D-B4DE-777D8624682A}" destId="{4D77DDF4-DDFA-4F4A-BD1C-70DF53473DF0}" srcOrd="7" destOrd="0" presId="urn:microsoft.com/office/officeart/2005/8/layout/vList2"/>
    <dgm:cxn modelId="{536710C6-9C0D-45A9-9356-4DD95FAC7BED}" type="presParOf" srcId="{DC6E0EC5-2B41-499D-B4DE-777D8624682A}" destId="{A2CF111D-4B95-4B65-AF6B-E0C78C0D4B1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65F736-A48A-4346-83EA-645F985726B7}">
      <dsp:nvSpPr>
        <dsp:cNvPr id="0" name=""/>
        <dsp:cNvSpPr/>
      </dsp:nvSpPr>
      <dsp:spPr>
        <a:xfrm>
          <a:off x="0" y="611"/>
          <a:ext cx="730106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3A623E-ADE6-4CC9-9DFF-D25350DE4F8C}">
      <dsp:nvSpPr>
        <dsp:cNvPr id="0" name=""/>
        <dsp:cNvSpPr/>
      </dsp:nvSpPr>
      <dsp:spPr>
        <a:xfrm>
          <a:off x="0" y="611"/>
          <a:ext cx="7301068" cy="71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Background</a:t>
          </a:r>
        </a:p>
      </dsp:txBody>
      <dsp:txXfrm>
        <a:off x="0" y="611"/>
        <a:ext cx="7301068" cy="715669"/>
      </dsp:txXfrm>
    </dsp:sp>
    <dsp:sp modelId="{451366F6-271A-4808-9D69-74BEEFDF4F30}">
      <dsp:nvSpPr>
        <dsp:cNvPr id="0" name=""/>
        <dsp:cNvSpPr/>
      </dsp:nvSpPr>
      <dsp:spPr>
        <a:xfrm>
          <a:off x="0" y="716281"/>
          <a:ext cx="7301068" cy="0"/>
        </a:xfrm>
        <a:prstGeom prst="line">
          <a:avLst/>
        </a:prstGeom>
        <a:solidFill>
          <a:schemeClr val="accent2">
            <a:hueOff val="251901"/>
            <a:satOff val="-114"/>
            <a:lumOff val="1144"/>
            <a:alphaOff val="0"/>
          </a:schemeClr>
        </a:solidFill>
        <a:ln w="12700" cap="flat" cmpd="sng" algn="ctr">
          <a:solidFill>
            <a:schemeClr val="accent2">
              <a:hueOff val="251901"/>
              <a:satOff val="-114"/>
              <a:lumOff val="11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CCAE74-2A69-4192-8BE6-BFC5B7674B0C}">
      <dsp:nvSpPr>
        <dsp:cNvPr id="0" name=""/>
        <dsp:cNvSpPr/>
      </dsp:nvSpPr>
      <dsp:spPr>
        <a:xfrm>
          <a:off x="0" y="716281"/>
          <a:ext cx="7301068" cy="71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Motivation</a:t>
          </a:r>
        </a:p>
      </dsp:txBody>
      <dsp:txXfrm>
        <a:off x="0" y="716281"/>
        <a:ext cx="7301068" cy="715669"/>
      </dsp:txXfrm>
    </dsp:sp>
    <dsp:sp modelId="{1058D3E6-EBBD-4BB3-9D69-3D8D6641BA91}">
      <dsp:nvSpPr>
        <dsp:cNvPr id="0" name=""/>
        <dsp:cNvSpPr/>
      </dsp:nvSpPr>
      <dsp:spPr>
        <a:xfrm>
          <a:off x="0" y="1431951"/>
          <a:ext cx="7301068" cy="0"/>
        </a:xfrm>
        <a:prstGeom prst="line">
          <a:avLst/>
        </a:prstGeom>
        <a:solidFill>
          <a:schemeClr val="accent2">
            <a:hueOff val="503802"/>
            <a:satOff val="-228"/>
            <a:lumOff val="2287"/>
            <a:alphaOff val="0"/>
          </a:schemeClr>
        </a:solidFill>
        <a:ln w="12700" cap="flat" cmpd="sng" algn="ctr">
          <a:solidFill>
            <a:schemeClr val="accent2">
              <a:hueOff val="503802"/>
              <a:satOff val="-228"/>
              <a:lumOff val="228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ABB688-722E-486E-A08E-3C1FCF63A43D}">
      <dsp:nvSpPr>
        <dsp:cNvPr id="0" name=""/>
        <dsp:cNvSpPr/>
      </dsp:nvSpPr>
      <dsp:spPr>
        <a:xfrm>
          <a:off x="0" y="1431951"/>
          <a:ext cx="7301068" cy="71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Materials Used</a:t>
          </a:r>
        </a:p>
      </dsp:txBody>
      <dsp:txXfrm>
        <a:off x="0" y="1431951"/>
        <a:ext cx="7301068" cy="715669"/>
      </dsp:txXfrm>
    </dsp:sp>
    <dsp:sp modelId="{204AC38B-8C64-44FD-B5D2-8D56D4A6B44B}">
      <dsp:nvSpPr>
        <dsp:cNvPr id="0" name=""/>
        <dsp:cNvSpPr/>
      </dsp:nvSpPr>
      <dsp:spPr>
        <a:xfrm>
          <a:off x="0" y="2147621"/>
          <a:ext cx="7301068" cy="0"/>
        </a:xfrm>
        <a:prstGeom prst="line">
          <a:avLst/>
        </a:prstGeom>
        <a:solidFill>
          <a:schemeClr val="accent2">
            <a:hueOff val="755703"/>
            <a:satOff val="-341"/>
            <a:lumOff val="3431"/>
            <a:alphaOff val="0"/>
          </a:schemeClr>
        </a:solidFill>
        <a:ln w="12700" cap="flat" cmpd="sng" algn="ctr">
          <a:solidFill>
            <a:schemeClr val="accent2">
              <a:hueOff val="755703"/>
              <a:satOff val="-341"/>
              <a:lumOff val="343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998DEE-668A-48E6-B4E2-CF34825CA079}">
      <dsp:nvSpPr>
        <dsp:cNvPr id="0" name=""/>
        <dsp:cNvSpPr/>
      </dsp:nvSpPr>
      <dsp:spPr>
        <a:xfrm>
          <a:off x="0" y="2147621"/>
          <a:ext cx="7301068" cy="71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Our Method</a:t>
          </a:r>
        </a:p>
      </dsp:txBody>
      <dsp:txXfrm>
        <a:off x="0" y="2147621"/>
        <a:ext cx="7301068" cy="715669"/>
      </dsp:txXfrm>
    </dsp:sp>
    <dsp:sp modelId="{7C74F385-27B4-4CE1-A561-83E3C17EE6AB}">
      <dsp:nvSpPr>
        <dsp:cNvPr id="0" name=""/>
        <dsp:cNvSpPr/>
      </dsp:nvSpPr>
      <dsp:spPr>
        <a:xfrm>
          <a:off x="0" y="2863290"/>
          <a:ext cx="7301068" cy="0"/>
        </a:xfrm>
        <a:prstGeom prst="line">
          <a:avLst/>
        </a:prstGeom>
        <a:solidFill>
          <a:schemeClr val="accent2">
            <a:hueOff val="1007604"/>
            <a:satOff val="-455"/>
            <a:lumOff val="4575"/>
            <a:alphaOff val="0"/>
          </a:schemeClr>
        </a:solidFill>
        <a:ln w="12700" cap="flat" cmpd="sng" algn="ctr">
          <a:solidFill>
            <a:schemeClr val="accent2">
              <a:hueOff val="1007604"/>
              <a:satOff val="-455"/>
              <a:lumOff val="45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7A192D-893B-4736-BF2B-1C8A731B63EE}">
      <dsp:nvSpPr>
        <dsp:cNvPr id="0" name=""/>
        <dsp:cNvSpPr/>
      </dsp:nvSpPr>
      <dsp:spPr>
        <a:xfrm>
          <a:off x="0" y="2863290"/>
          <a:ext cx="7301068" cy="71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Results</a:t>
          </a:r>
        </a:p>
      </dsp:txBody>
      <dsp:txXfrm>
        <a:off x="0" y="2863290"/>
        <a:ext cx="7301068" cy="715669"/>
      </dsp:txXfrm>
    </dsp:sp>
    <dsp:sp modelId="{B4A3DECB-6D54-428A-B048-FF1B7663984D}">
      <dsp:nvSpPr>
        <dsp:cNvPr id="0" name=""/>
        <dsp:cNvSpPr/>
      </dsp:nvSpPr>
      <dsp:spPr>
        <a:xfrm>
          <a:off x="0" y="3578960"/>
          <a:ext cx="7301068" cy="0"/>
        </a:xfrm>
        <a:prstGeom prst="line">
          <a:avLst/>
        </a:prstGeom>
        <a:solidFill>
          <a:schemeClr val="accent2">
            <a:hueOff val="1259505"/>
            <a:satOff val="-569"/>
            <a:lumOff val="5718"/>
            <a:alphaOff val="0"/>
          </a:schemeClr>
        </a:solidFill>
        <a:ln w="12700" cap="flat" cmpd="sng" algn="ctr">
          <a:solidFill>
            <a:schemeClr val="accent2">
              <a:hueOff val="1259505"/>
              <a:satOff val="-569"/>
              <a:lumOff val="571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9CD41E-49C9-4560-A4D0-E740944F5203}">
      <dsp:nvSpPr>
        <dsp:cNvPr id="0" name=""/>
        <dsp:cNvSpPr/>
      </dsp:nvSpPr>
      <dsp:spPr>
        <a:xfrm>
          <a:off x="0" y="3578960"/>
          <a:ext cx="7301068" cy="71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Comparison with SOTA</a:t>
          </a:r>
        </a:p>
      </dsp:txBody>
      <dsp:txXfrm>
        <a:off x="0" y="3578960"/>
        <a:ext cx="7301068" cy="715669"/>
      </dsp:txXfrm>
    </dsp:sp>
    <dsp:sp modelId="{9CF822FC-4D24-4F91-A02F-D64E9AD289FC}">
      <dsp:nvSpPr>
        <dsp:cNvPr id="0" name=""/>
        <dsp:cNvSpPr/>
      </dsp:nvSpPr>
      <dsp:spPr>
        <a:xfrm>
          <a:off x="0" y="4294630"/>
          <a:ext cx="7301068" cy="0"/>
        </a:xfrm>
        <a:prstGeom prst="line">
          <a:avLst/>
        </a:prstGeom>
        <a:solidFill>
          <a:schemeClr val="accent2">
            <a:hueOff val="1511406"/>
            <a:satOff val="-683"/>
            <a:lumOff val="6862"/>
            <a:alphaOff val="0"/>
          </a:schemeClr>
        </a:solidFill>
        <a:ln w="12700" cap="flat" cmpd="sng" algn="ctr">
          <a:solidFill>
            <a:schemeClr val="accent2">
              <a:hueOff val="1511406"/>
              <a:satOff val="-683"/>
              <a:lumOff val="686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8B24B4-98C4-439F-8B77-CA2FF528A521}">
      <dsp:nvSpPr>
        <dsp:cNvPr id="0" name=""/>
        <dsp:cNvSpPr/>
      </dsp:nvSpPr>
      <dsp:spPr>
        <a:xfrm>
          <a:off x="0" y="4294630"/>
          <a:ext cx="7301068" cy="71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Conclusion and Future Work </a:t>
          </a:r>
        </a:p>
      </dsp:txBody>
      <dsp:txXfrm>
        <a:off x="0" y="4294630"/>
        <a:ext cx="7301068" cy="7156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BEBC30-61EC-485F-BDB6-AAC0D7DEAA1B}">
      <dsp:nvSpPr>
        <dsp:cNvPr id="0" name=""/>
        <dsp:cNvSpPr/>
      </dsp:nvSpPr>
      <dsp:spPr>
        <a:xfrm>
          <a:off x="839" y="145883"/>
          <a:ext cx="3862000" cy="8640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/>
            <a:t>Facial Expressions and Smiles</a:t>
          </a:r>
          <a:endParaRPr lang="en-US" sz="1600" kern="1200" dirty="0"/>
        </a:p>
      </dsp:txBody>
      <dsp:txXfrm>
        <a:off x="432839" y="145883"/>
        <a:ext cx="2998000" cy="864000"/>
      </dsp:txXfrm>
    </dsp:sp>
    <dsp:sp modelId="{00A1F899-B0AB-423E-9861-B8272E43F376}">
      <dsp:nvSpPr>
        <dsp:cNvPr id="0" name=""/>
        <dsp:cNvSpPr/>
      </dsp:nvSpPr>
      <dsp:spPr>
        <a:xfrm>
          <a:off x="839" y="1117883"/>
          <a:ext cx="3089600" cy="302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Bierstadt"/>
            </a:rPr>
            <a:t> Facial</a:t>
          </a:r>
          <a:r>
            <a:rPr lang="en-US" sz="1600" b="0" kern="1200" dirty="0"/>
            <a:t> expressions are a universal form of non-verbal communication, essential for social interactions and human-computer interfaces.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Smiles, especially, play a key role in emotional expression and interaction.</a:t>
          </a:r>
        </a:p>
      </dsp:txBody>
      <dsp:txXfrm>
        <a:off x="839" y="1117883"/>
        <a:ext cx="3089600" cy="3026953"/>
      </dsp:txXfrm>
    </dsp:sp>
    <dsp:sp modelId="{6B19845F-9585-4F52-80FD-F122C6C128E0}">
      <dsp:nvSpPr>
        <dsp:cNvPr id="0" name=""/>
        <dsp:cNvSpPr/>
      </dsp:nvSpPr>
      <dsp:spPr>
        <a:xfrm>
          <a:off x="3646839" y="145883"/>
          <a:ext cx="3862000" cy="8640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/>
            <a:t>Spontaneous vs. Posed Smiles</a:t>
          </a:r>
          <a:endParaRPr lang="en-US" sz="1600" kern="1200" dirty="0"/>
        </a:p>
      </dsp:txBody>
      <dsp:txXfrm>
        <a:off x="4078839" y="145883"/>
        <a:ext cx="2998000" cy="864000"/>
      </dsp:txXfrm>
    </dsp:sp>
    <dsp:sp modelId="{BE32959B-DCB7-42F8-84B0-57AF36515746}">
      <dsp:nvSpPr>
        <dsp:cNvPr id="0" name=""/>
        <dsp:cNvSpPr/>
      </dsp:nvSpPr>
      <dsp:spPr>
        <a:xfrm>
          <a:off x="3646839" y="1117883"/>
          <a:ext cx="3089600" cy="302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Spontaneous (Duchenne) smiles involve authentic emotions, with distinct muscle activations like eye crinkling.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Posed (non-Duchenne) smiles are deliberate and lack certain natural muscle movements.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Differentiating between the two is challenging due to subtle differences in facial dynamics.</a:t>
          </a:r>
        </a:p>
      </dsp:txBody>
      <dsp:txXfrm>
        <a:off x="3646839" y="1117883"/>
        <a:ext cx="3089600" cy="3026953"/>
      </dsp:txXfrm>
    </dsp:sp>
    <dsp:sp modelId="{C037710F-3215-44E2-9F66-345969B18C26}">
      <dsp:nvSpPr>
        <dsp:cNvPr id="0" name=""/>
        <dsp:cNvSpPr/>
      </dsp:nvSpPr>
      <dsp:spPr>
        <a:xfrm>
          <a:off x="7292840" y="145883"/>
          <a:ext cx="3862000" cy="864000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kern="1200" dirty="0"/>
            <a:t>Applications</a:t>
          </a:r>
          <a:endParaRPr lang="en-US" sz="1600" b="0" kern="1200" dirty="0">
            <a:latin typeface="Bierstadt"/>
          </a:endParaRPr>
        </a:p>
      </dsp:txBody>
      <dsp:txXfrm>
        <a:off x="7724840" y="145883"/>
        <a:ext cx="2998000" cy="864000"/>
      </dsp:txXfrm>
    </dsp:sp>
    <dsp:sp modelId="{18D15E36-9CEB-4293-B954-BED282E4BD51}">
      <dsp:nvSpPr>
        <dsp:cNvPr id="0" name=""/>
        <dsp:cNvSpPr/>
      </dsp:nvSpPr>
      <dsp:spPr>
        <a:xfrm>
          <a:off x="7292840" y="1117883"/>
          <a:ext cx="3089600" cy="3026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Bierstadt"/>
            </a:rPr>
            <a:t> Human-computer</a:t>
          </a:r>
          <a:r>
            <a:rPr lang="en-US" sz="1600" b="0" kern="1200" dirty="0"/>
            <a:t> interaction: Enables emotionally intelligent systems.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Bierstadt"/>
            </a:rPr>
            <a:t> Social</a:t>
          </a:r>
          <a:r>
            <a:rPr lang="en-US" sz="1600" b="0" kern="1200" dirty="0"/>
            <a:t> robotics: Enhances robots' ability to gauge emotions and improve social acceptance.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Bierstadt"/>
            </a:rPr>
            <a:t> Healthcare</a:t>
          </a:r>
          <a:r>
            <a:rPr lang="en-US" sz="1600" kern="1200" dirty="0"/>
            <a:t> diagnostics: Assists in understanding emotional well-being.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Bierstadt"/>
            </a:rPr>
            <a:t> Psychological</a:t>
          </a:r>
          <a:r>
            <a:rPr lang="en-US" sz="1600" kern="1200" dirty="0"/>
            <a:t> research, criminology, and marketing: Supports studies on behavior and consumer responses.</a:t>
          </a:r>
        </a:p>
      </dsp:txBody>
      <dsp:txXfrm>
        <a:off x="7292840" y="1117883"/>
        <a:ext cx="3089600" cy="30269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E53DDE-A4F1-473A-8CAB-8064911D962E}">
      <dsp:nvSpPr>
        <dsp:cNvPr id="0" name=""/>
        <dsp:cNvSpPr/>
      </dsp:nvSpPr>
      <dsp:spPr>
        <a:xfrm>
          <a:off x="0" y="365859"/>
          <a:ext cx="6141429" cy="82485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Introduced </a:t>
          </a:r>
          <a:r>
            <a:rPr lang="en-US" sz="1500" b="1" kern="1200"/>
            <a:t>D-FuseSmileNet Framework </a:t>
          </a:r>
          <a:r>
            <a:rPr lang="en-US" sz="1500" kern="1200"/>
            <a:t>that Combines transformer-based features with physiologically-grounded D-Markers for effective spontaneous smile recognition.</a:t>
          </a:r>
        </a:p>
      </dsp:txBody>
      <dsp:txXfrm>
        <a:off x="40266" y="406125"/>
        <a:ext cx="6060897" cy="744318"/>
      </dsp:txXfrm>
    </dsp:sp>
    <dsp:sp modelId="{C7274275-0A43-4C14-B569-0EFCF8B87254}">
      <dsp:nvSpPr>
        <dsp:cNvPr id="0" name=""/>
        <dsp:cNvSpPr/>
      </dsp:nvSpPr>
      <dsp:spPr>
        <a:xfrm>
          <a:off x="0" y="1233909"/>
          <a:ext cx="6141429" cy="82485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Eliminated the complexity of hyperparameter tuning required in multi-task learning (e.g., DeepMarkerNet).</a:t>
          </a:r>
        </a:p>
      </dsp:txBody>
      <dsp:txXfrm>
        <a:off x="40266" y="1274175"/>
        <a:ext cx="6060897" cy="744318"/>
      </dsp:txXfrm>
    </dsp:sp>
    <dsp:sp modelId="{7AE41B1F-BA55-4B5A-89B3-DAF3D5E36F51}">
      <dsp:nvSpPr>
        <dsp:cNvPr id="0" name=""/>
        <dsp:cNvSpPr/>
      </dsp:nvSpPr>
      <dsp:spPr>
        <a:xfrm>
          <a:off x="0" y="2101959"/>
          <a:ext cx="6141429" cy="82485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Hadamard Fusion boosts learning by directly combining features, enabling complementary and discriminative feature learning.</a:t>
          </a:r>
        </a:p>
      </dsp:txBody>
      <dsp:txXfrm>
        <a:off x="40266" y="2142225"/>
        <a:ext cx="6060897" cy="744318"/>
      </dsp:txXfrm>
    </dsp:sp>
    <dsp:sp modelId="{39F76DD4-6C89-4930-B202-55FAB6239024}">
      <dsp:nvSpPr>
        <dsp:cNvPr id="0" name=""/>
        <dsp:cNvSpPr/>
      </dsp:nvSpPr>
      <dsp:spPr>
        <a:xfrm>
          <a:off x="0" y="2970010"/>
          <a:ext cx="6141429" cy="82485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Bierstadt"/>
            </a:rPr>
            <a:t> However, our study is limited to within-dataset evaluations, </a:t>
          </a:r>
          <a:r>
            <a:rPr lang="en-US" sz="1500" kern="1200"/>
            <a:t>comprehensive cross-dataset evaluations</a:t>
          </a:r>
          <a:r>
            <a:rPr lang="en-US" sz="1500" kern="1200">
              <a:latin typeface="Bierstadt"/>
            </a:rPr>
            <a:t> could provide better generalization </a:t>
          </a:r>
          <a:r>
            <a:rPr lang="en-US" sz="1500" kern="1200"/>
            <a:t>across different recording conditions and demographics</a:t>
          </a:r>
        </a:p>
      </dsp:txBody>
      <dsp:txXfrm>
        <a:off x="40266" y="3010276"/>
        <a:ext cx="6060897" cy="744318"/>
      </dsp:txXfrm>
    </dsp:sp>
    <dsp:sp modelId="{A2CF111D-4B95-4B65-AF6B-E0C78C0D4B1C}">
      <dsp:nvSpPr>
        <dsp:cNvPr id="0" name=""/>
        <dsp:cNvSpPr/>
      </dsp:nvSpPr>
      <dsp:spPr>
        <a:xfrm>
          <a:off x="0" y="3838060"/>
          <a:ext cx="6141429" cy="82485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Future </a:t>
          </a:r>
          <a:r>
            <a:rPr lang="en-US" sz="1500" kern="1200">
              <a:latin typeface="Bierstadt"/>
            </a:rPr>
            <a:t>directions can</a:t>
          </a:r>
          <a:r>
            <a:rPr lang="en-US" sz="1500" kern="1200"/>
            <a:t> include extending the framework to </a:t>
          </a:r>
          <a:r>
            <a:rPr lang="en-US" sz="1500" kern="1200">
              <a:latin typeface="Bierstadt"/>
            </a:rPr>
            <a:t>explore other transformer architectures,</a:t>
          </a:r>
          <a:r>
            <a:rPr lang="en-US" sz="1500" kern="1200"/>
            <a:t> incorporating additional modalities like speech and gaze and optimization for real-time applications.</a:t>
          </a:r>
        </a:p>
      </dsp:txBody>
      <dsp:txXfrm>
        <a:off x="40266" y="3878326"/>
        <a:ext cx="6060897" cy="7443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773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02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502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54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921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818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12/18/2024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645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12/18/2024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86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12/18/2024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36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24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52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796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54" r:id="rId6"/>
    <p:sldLayoutId id="2147483750" r:id="rId7"/>
    <p:sldLayoutId id="2147483751" r:id="rId8"/>
    <p:sldLayoutId id="2147483752" r:id="rId9"/>
    <p:sldLayoutId id="2147483753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6.png"/><Relationship Id="rId5" Type="http://schemas.microsoft.com/office/2007/relationships/media" Target="../media/media3.mp4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5820888B-4EA5-E0E8-6D52-7733E1E77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1208" y="978408"/>
            <a:ext cx="5244921" cy="334224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ea typeface="+mj-lt"/>
                <a:cs typeface="+mj-lt"/>
              </a:rPr>
              <a:t>D-</a:t>
            </a:r>
            <a:r>
              <a:rPr lang="en-US" sz="3200" err="1">
                <a:ea typeface="+mj-lt"/>
                <a:cs typeface="+mj-lt"/>
              </a:rPr>
              <a:t>FuseSmileNet</a:t>
            </a:r>
            <a:r>
              <a:rPr lang="en-US" sz="3200" dirty="0">
                <a:ea typeface="+mj-lt"/>
                <a:cs typeface="+mj-lt"/>
              </a:rPr>
              <a:t>:</a:t>
            </a:r>
            <a:r>
              <a:rPr lang="en-US" sz="3200" b="0" dirty="0">
                <a:ea typeface="+mj-lt"/>
                <a:cs typeface="+mj-lt"/>
              </a:rPr>
              <a:t> </a:t>
            </a:r>
            <a:br>
              <a:rPr lang="en-US" sz="3200" b="0" dirty="0">
                <a:ea typeface="+mj-lt"/>
                <a:cs typeface="+mj-lt"/>
              </a:rPr>
            </a:br>
            <a:r>
              <a:rPr lang="en-US" sz="3200" b="0" dirty="0">
                <a:ea typeface="+mj-lt"/>
                <a:cs typeface="+mj-lt"/>
              </a:rPr>
              <a:t>Enhancing spontaneous smile recognition via</a:t>
            </a:r>
            <a:endParaRPr lang="en-US" sz="3200"/>
          </a:p>
          <a:p>
            <a:pPr>
              <a:lnSpc>
                <a:spcPct val="90000"/>
              </a:lnSpc>
            </a:pPr>
            <a:r>
              <a:rPr lang="en-US" sz="3200" b="0" dirty="0">
                <a:ea typeface="+mj-lt"/>
                <a:cs typeface="+mj-lt"/>
              </a:rPr>
              <a:t>Hadamard fusion of handcrafted and deep-learning based features</a:t>
            </a:r>
            <a:endParaRPr lang="en-US" sz="32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5646" y="4768697"/>
            <a:ext cx="4275103" cy="1721926"/>
          </a:xfrm>
        </p:spPr>
        <p:txBody>
          <a:bodyPr anchor="t">
            <a:normAutofit/>
          </a:bodyPr>
          <a:lstStyle/>
          <a:p>
            <a:r>
              <a:rPr lang="en-US" i="0">
                <a:ea typeface="+mn-lt"/>
                <a:cs typeface="+mn-lt"/>
              </a:rPr>
              <a:t>Mohammad Junayed Hasan</a:t>
            </a:r>
            <a:endParaRPr lang="en-US">
              <a:ea typeface="+mn-lt"/>
              <a:cs typeface="+mn-lt"/>
            </a:endParaRPr>
          </a:p>
          <a:p>
            <a:r>
              <a:rPr lang="en-US" i="0">
                <a:ea typeface="+mn-lt"/>
                <a:cs typeface="+mn-lt"/>
              </a:rPr>
              <a:t>Swarali Mahimkar</a:t>
            </a:r>
          </a:p>
          <a:p>
            <a:r>
              <a:rPr lang="en-US" i="0">
                <a:ea typeface="+mn-lt"/>
                <a:cs typeface="+mn-lt"/>
              </a:rPr>
              <a:t>Prajakta Shevakari</a:t>
            </a:r>
            <a:endParaRPr lang="en-US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06B5A8BF-0680-F9A7-27B1-3971EC934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cartoon of two people&#10;&#10;Description automatically generated">
            <a:extLst>
              <a:ext uri="{FF2B5EF4-FFF2-40B4-BE49-F238E27FC236}">
                <a16:creationId xmlns:a16="http://schemas.microsoft.com/office/drawing/2014/main" id="{88127089-7265-C19C-9124-E09AA9E901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45" r="7538" b="1"/>
          <a:stretch/>
        </p:blipFill>
        <p:spPr>
          <a:xfrm>
            <a:off x="6375031" y="857983"/>
            <a:ext cx="4579570" cy="538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9A27-4919-CED9-A993-D5023D56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762119"/>
            <a:ext cx="11165481" cy="1073056"/>
          </a:xfrm>
        </p:spPr>
        <p:txBody>
          <a:bodyPr/>
          <a:lstStyle/>
          <a:p>
            <a:r>
              <a:rPr lang="en-US"/>
              <a:t>Method</a:t>
            </a:r>
          </a:p>
        </p:txBody>
      </p:sp>
      <p:pic>
        <p:nvPicPr>
          <p:cNvPr id="17" name="Content Placeholder 16" descr="A diagram of a face recognition system&#10;&#10;Description automatically generated">
            <a:extLst>
              <a:ext uri="{FF2B5EF4-FFF2-40B4-BE49-F238E27FC236}">
                <a16:creationId xmlns:a16="http://schemas.microsoft.com/office/drawing/2014/main" id="{43D4A142-64EC-A99E-2536-8A62DBD6D0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95898" y="1716660"/>
            <a:ext cx="10602000" cy="4591745"/>
          </a:xfrm>
        </p:spPr>
      </p:pic>
    </p:spTree>
    <p:extLst>
      <p:ext uri="{BB962C8B-B14F-4D97-AF65-F5344CB8AC3E}">
        <p14:creationId xmlns:p14="http://schemas.microsoft.com/office/powerpoint/2010/main" val="1770793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9A27-4919-CED9-A993-D5023D56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69" y="642119"/>
            <a:ext cx="11165481" cy="1073056"/>
          </a:xfrm>
        </p:spPr>
        <p:txBody>
          <a:bodyPr>
            <a:normAutofit/>
          </a:bodyPr>
          <a:lstStyle/>
          <a:p>
            <a:r>
              <a:rPr lang="en-US"/>
              <a:t>Results with 15 fusion techniques</a:t>
            </a:r>
          </a:p>
        </p:txBody>
      </p:sp>
      <p:pic>
        <p:nvPicPr>
          <p:cNvPr id="5" name="Picture 4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4D90C4A9-BF71-D1AA-D250-D75A5C58B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500" y="1476000"/>
            <a:ext cx="8805000" cy="52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3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C45510-EC70-9763-AA9D-8516D2290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8" y="506746"/>
            <a:ext cx="4436616" cy="153995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>
                <a:solidFill>
                  <a:schemeClr val="tx2"/>
                </a:solidFill>
              </a:rPr>
              <a:t>Comparison with SOTA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81F0C179-4DBF-6AB9-CD0B-9224A0C88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6300216"/>
            <a:ext cx="11165482" cy="45719"/>
          </a:xfrm>
          <a:custGeom>
            <a:avLst/>
            <a:gdLst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5021183 w 11165482"/>
              <a:gd name="connsiteY2" fmla="*/ 0 h 45719"/>
              <a:gd name="connsiteX3" fmla="*/ 6144299 w 11165482"/>
              <a:gd name="connsiteY3" fmla="*/ 0 h 45719"/>
              <a:gd name="connsiteX4" fmla="*/ 8715708 w 11165482"/>
              <a:gd name="connsiteY4" fmla="*/ 0 h 45719"/>
              <a:gd name="connsiteX5" fmla="*/ 11165482 w 11165482"/>
              <a:gd name="connsiteY5" fmla="*/ 0 h 45719"/>
              <a:gd name="connsiteX6" fmla="*/ 11165482 w 11165482"/>
              <a:gd name="connsiteY6" fmla="*/ 45719 h 45719"/>
              <a:gd name="connsiteX7" fmla="*/ 8715708 w 11165482"/>
              <a:gd name="connsiteY7" fmla="*/ 45719 h 45719"/>
              <a:gd name="connsiteX8" fmla="*/ 6144299 w 11165482"/>
              <a:gd name="connsiteY8" fmla="*/ 45719 h 45719"/>
              <a:gd name="connsiteX9" fmla="*/ 5021183 w 11165482"/>
              <a:gd name="connsiteY9" fmla="*/ 45719 h 45719"/>
              <a:gd name="connsiteX10" fmla="*/ 3694525 w 11165482"/>
              <a:gd name="connsiteY10" fmla="*/ 45719 h 45719"/>
              <a:gd name="connsiteX11" fmla="*/ 0 w 11165482"/>
              <a:gd name="connsiteY11" fmla="*/ 45719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3694525 w 11165482"/>
              <a:gd name="connsiteY9" fmla="*/ 45719 h 45719"/>
              <a:gd name="connsiteX10" fmla="*/ 0 w 11165482"/>
              <a:gd name="connsiteY10" fmla="*/ 45719 h 45719"/>
              <a:gd name="connsiteX11" fmla="*/ 0 w 11165482"/>
              <a:gd name="connsiteY11" fmla="*/ 0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0 w 11165482"/>
              <a:gd name="connsiteY9" fmla="*/ 45719 h 45719"/>
              <a:gd name="connsiteX10" fmla="*/ 0 w 11165482"/>
              <a:gd name="connsiteY10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6144299 w 11165482"/>
              <a:gd name="connsiteY6" fmla="*/ 45719 h 45719"/>
              <a:gd name="connsiteX7" fmla="*/ 5021183 w 11165482"/>
              <a:gd name="connsiteY7" fmla="*/ 45719 h 45719"/>
              <a:gd name="connsiteX8" fmla="*/ 0 w 11165482"/>
              <a:gd name="connsiteY8" fmla="*/ 45719 h 45719"/>
              <a:gd name="connsiteX9" fmla="*/ 0 w 11165482"/>
              <a:gd name="connsiteY9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5021183 w 11165482"/>
              <a:gd name="connsiteY6" fmla="*/ 45719 h 45719"/>
              <a:gd name="connsiteX7" fmla="*/ 0 w 11165482"/>
              <a:gd name="connsiteY7" fmla="*/ 45719 h 45719"/>
              <a:gd name="connsiteX8" fmla="*/ 0 w 11165482"/>
              <a:gd name="connsiteY8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5021183 w 11165482"/>
              <a:gd name="connsiteY5" fmla="*/ 45719 h 45719"/>
              <a:gd name="connsiteX6" fmla="*/ 0 w 11165482"/>
              <a:gd name="connsiteY6" fmla="*/ 45719 h 45719"/>
              <a:gd name="connsiteX7" fmla="*/ 0 w 11165482"/>
              <a:gd name="connsiteY7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0 w 11165482"/>
              <a:gd name="connsiteY5" fmla="*/ 45719 h 45719"/>
              <a:gd name="connsiteX6" fmla="*/ 0 w 11165482"/>
              <a:gd name="connsiteY6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0 w 11165482"/>
              <a:gd name="connsiteY4" fmla="*/ 45719 h 45719"/>
              <a:gd name="connsiteX5" fmla="*/ 0 w 11165482"/>
              <a:gd name="connsiteY5" fmla="*/ 0 h 45719"/>
              <a:gd name="connsiteX0" fmla="*/ 0 w 11165482"/>
              <a:gd name="connsiteY0" fmla="*/ 0 h 45719"/>
              <a:gd name="connsiteX1" fmla="*/ 11165482 w 11165482"/>
              <a:gd name="connsiteY1" fmla="*/ 0 h 45719"/>
              <a:gd name="connsiteX2" fmla="*/ 11165482 w 11165482"/>
              <a:gd name="connsiteY2" fmla="*/ 45719 h 45719"/>
              <a:gd name="connsiteX3" fmla="*/ 0 w 11165482"/>
              <a:gd name="connsiteY3" fmla="*/ 45719 h 45719"/>
              <a:gd name="connsiteX4" fmla="*/ 0 w 11165482"/>
              <a:gd name="connsiteY4" fmla="*/ 0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65482" h="45719">
                <a:moveTo>
                  <a:pt x="0" y="0"/>
                </a:moveTo>
                <a:lnTo>
                  <a:pt x="11165482" y="0"/>
                </a:lnTo>
                <a:lnTo>
                  <a:pt x="11165482" y="45719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0D066B6-829D-E4DE-A3AD-517F249163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80289"/>
              </p:ext>
            </p:extLst>
          </p:nvPr>
        </p:nvGraphicFramePr>
        <p:xfrm>
          <a:off x="5371722" y="505485"/>
          <a:ext cx="6101154" cy="52317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68990">
                  <a:extLst>
                    <a:ext uri="{9D8B030D-6E8A-4147-A177-3AD203B41FA5}">
                      <a16:colId xmlns:a16="http://schemas.microsoft.com/office/drawing/2014/main" val="1203919035"/>
                    </a:ext>
                  </a:extLst>
                </a:gridCol>
                <a:gridCol w="1286432">
                  <a:extLst>
                    <a:ext uri="{9D8B030D-6E8A-4147-A177-3AD203B41FA5}">
                      <a16:colId xmlns:a16="http://schemas.microsoft.com/office/drawing/2014/main" val="3295231821"/>
                    </a:ext>
                  </a:extLst>
                </a:gridCol>
                <a:gridCol w="767827">
                  <a:extLst>
                    <a:ext uri="{9D8B030D-6E8A-4147-A177-3AD203B41FA5}">
                      <a16:colId xmlns:a16="http://schemas.microsoft.com/office/drawing/2014/main" val="2321645096"/>
                    </a:ext>
                  </a:extLst>
                </a:gridCol>
                <a:gridCol w="825561">
                  <a:extLst>
                    <a:ext uri="{9D8B030D-6E8A-4147-A177-3AD203B41FA5}">
                      <a16:colId xmlns:a16="http://schemas.microsoft.com/office/drawing/2014/main" val="3091147102"/>
                    </a:ext>
                  </a:extLst>
                </a:gridCol>
                <a:gridCol w="852344">
                  <a:extLst>
                    <a:ext uri="{9D8B030D-6E8A-4147-A177-3AD203B41FA5}">
                      <a16:colId xmlns:a16="http://schemas.microsoft.com/office/drawing/2014/main" val="4246881256"/>
                    </a:ext>
                  </a:extLst>
                </a:gridCol>
              </a:tblGrid>
              <a:tr h="27073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</a:rPr>
                        <a:t>Method </a:t>
                      </a: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noProof="0" err="1">
                          <a:solidFill>
                            <a:schemeClr val="tx1"/>
                          </a:solidFill>
                        </a:rPr>
                        <a:t>UvA</a:t>
                      </a:r>
                      <a:r>
                        <a:rPr lang="en-US" sz="1200" b="1" u="none" strike="noStrike" noProof="0">
                          <a:solidFill>
                            <a:schemeClr val="tx1"/>
                          </a:solidFill>
                        </a:rPr>
                        <a:t>-NEMO</a:t>
                      </a: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noProof="0">
                          <a:solidFill>
                            <a:schemeClr val="tx1"/>
                          </a:solidFill>
                        </a:rPr>
                        <a:t>MMI</a:t>
                      </a: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</a:rPr>
                        <a:t>SPOS</a:t>
                      </a: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</a:rPr>
                        <a:t>BBC</a:t>
                      </a: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963272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Cohn’04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77.3</a:t>
                      </a: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81.0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73.0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75.0</a:t>
                      </a: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3553673"/>
                  </a:ext>
                </a:extLst>
              </a:tr>
              <a:tr h="45532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Dibeklioglu’10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71.1</a:t>
                      </a: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74.0</a:t>
                      </a:r>
                    </a:p>
                    <a:p>
                      <a:pPr lvl="0">
                        <a:buNone/>
                      </a:pP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68.0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85.0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0997045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Pfister’11 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73.1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81.0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67.5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70.0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7497575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Wu’14 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u="none" strike="noStrike" noProof="0">
                          <a:solidFill>
                            <a:schemeClr val="tx1"/>
                          </a:solidFill>
                        </a:rPr>
                        <a:t>91.4</a:t>
                      </a:r>
                      <a:endParaRPr lang="en-US" sz="1200" b="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86.1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79.5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90.0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6510072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Dibeklioglu’15</a:t>
                      </a: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89.8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88.1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77.5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90.0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558417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Wu’17 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noProof="0">
                          <a:solidFill>
                            <a:schemeClr val="tx1"/>
                          </a:solidFill>
                        </a:rPr>
                        <a:t>93.9</a:t>
                      </a: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92.2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81.2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90.0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4333286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Mandal’17 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80.4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5881784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Mandal’16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78.1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1976243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RealSmileNet’20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82.1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92.0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86.2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90.0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938138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PSTNet’22 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72.9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94.3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87.1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95.0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7922021"/>
                  </a:ext>
                </a:extLst>
              </a:tr>
              <a:tr h="24780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P4Transformer’21 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74.9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91.3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82.9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85.0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113485"/>
                  </a:ext>
                </a:extLst>
              </a:tr>
              <a:tr h="27073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Vanilla ViT’20 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78.4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99.0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93.5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95.0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067259"/>
                  </a:ext>
                </a:extLst>
              </a:tr>
              <a:tr h="45532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MeshSmileNet’22 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85.0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99.0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u="none" strike="noStrike" noProof="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94.4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95.0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833794"/>
                  </a:ext>
                </a:extLst>
              </a:tr>
              <a:tr h="45532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DeepMarkerNet’24 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87.9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noProof="0">
                          <a:solidFill>
                            <a:schemeClr val="tx1"/>
                          </a:solidFill>
                        </a:rPr>
                        <a:t>99.7</a:t>
                      </a: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u="none" strike="noStrike" noProof="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97.8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noProof="0">
                          <a:solidFill>
                            <a:schemeClr val="tx1"/>
                          </a:solidFill>
                        </a:rPr>
                        <a:t>95.0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37076"/>
                  </a:ext>
                </a:extLst>
              </a:tr>
              <a:tr h="639913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noProof="0">
                          <a:solidFill>
                            <a:schemeClr val="tx1"/>
                          </a:solidFill>
                        </a:rPr>
                        <a:t>Ours (Hadamard Fusion)</a:t>
                      </a: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noProof="0">
                          <a:solidFill>
                            <a:schemeClr val="tx1"/>
                          </a:solidFill>
                        </a:rPr>
                        <a:t>88.7</a:t>
                      </a: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noProof="0">
                          <a:solidFill>
                            <a:schemeClr val="tx1"/>
                          </a:solidFill>
                        </a:rPr>
                        <a:t>99.7</a:t>
                      </a: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b="1" u="none" strike="noStrike" noProof="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noProof="0">
                          <a:solidFill>
                            <a:schemeClr val="tx1"/>
                          </a:solidFill>
                        </a:rPr>
                        <a:t>98.5</a:t>
                      </a: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noProof="0">
                          <a:solidFill>
                            <a:schemeClr val="tx1"/>
                          </a:solidFill>
                        </a:rPr>
                        <a:t>100.0</a:t>
                      </a: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marL="61530" marR="61530" marT="30765" marB="30765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7255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F8AFF52-1E09-0C4B-5C3B-C452BAA1828F}"/>
              </a:ext>
            </a:extLst>
          </p:cNvPr>
          <p:cNvSpPr txBox="1"/>
          <p:nvPr/>
        </p:nvSpPr>
        <p:spPr>
          <a:xfrm>
            <a:off x="5234877" y="5792438"/>
            <a:ext cx="624963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ea typeface="+mn-lt"/>
                <a:cs typeface="+mn-lt"/>
              </a:rPr>
              <a:t>Table 1: </a:t>
            </a:r>
            <a:r>
              <a:rPr lang="en-US" sz="1200">
                <a:ea typeface="+mn-lt"/>
                <a:cs typeface="+mn-lt"/>
              </a:rPr>
              <a:t>Performance comparison with state-of-the-art methods on spontaneous smile recognition. Results reported as classification accuracy (%)</a:t>
            </a:r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69D3C-CAB8-406E-7FE8-3FDB8F184B65}"/>
              </a:ext>
            </a:extLst>
          </p:cNvPr>
          <p:cNvSpPr txBox="1"/>
          <p:nvPr/>
        </p:nvSpPr>
        <p:spPr>
          <a:xfrm>
            <a:off x="517997" y="2138114"/>
            <a:ext cx="4434468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>
                <a:ea typeface="+mn-lt"/>
                <a:cs typeface="+mn-lt"/>
              </a:rPr>
              <a:t>Performance Gains Across Benchmarks: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• Achieved </a:t>
            </a:r>
            <a:r>
              <a:rPr lang="en-US" sz="1600" b="1">
                <a:ea typeface="+mn-lt"/>
                <a:cs typeface="+mn-lt"/>
              </a:rPr>
              <a:t>state-of-the-art</a:t>
            </a:r>
            <a:r>
              <a:rPr lang="en-US" sz="1600">
                <a:ea typeface="+mn-lt"/>
                <a:cs typeface="+mn-lt"/>
              </a:rPr>
              <a:t> performance on 3/4 datasets, with significant improvements on: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• </a:t>
            </a:r>
            <a:r>
              <a:rPr lang="en-US" sz="1600" b="1">
                <a:ea typeface="+mn-lt"/>
                <a:cs typeface="+mn-lt"/>
              </a:rPr>
              <a:t>SPOS</a:t>
            </a:r>
            <a:r>
              <a:rPr lang="en-US" sz="1600">
                <a:ea typeface="+mn-lt"/>
                <a:cs typeface="+mn-lt"/>
              </a:rPr>
              <a:t>: 98.5% (+1.3%)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• </a:t>
            </a:r>
            <a:r>
              <a:rPr lang="en-US" sz="1600" b="1">
                <a:ea typeface="+mn-lt"/>
                <a:cs typeface="+mn-lt"/>
              </a:rPr>
              <a:t>BBC</a:t>
            </a:r>
            <a:r>
              <a:rPr lang="en-US" sz="1600">
                <a:ea typeface="+mn-lt"/>
                <a:cs typeface="+mn-lt"/>
              </a:rPr>
              <a:t>: 100% (+5.0%)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• </a:t>
            </a:r>
            <a:r>
              <a:rPr lang="en-US" sz="1600" b="1" err="1">
                <a:ea typeface="+mn-lt"/>
                <a:cs typeface="+mn-lt"/>
              </a:rPr>
              <a:t>UvA</a:t>
            </a:r>
            <a:r>
              <a:rPr lang="en-US" sz="1600" b="1">
                <a:ea typeface="+mn-lt"/>
                <a:cs typeface="+mn-lt"/>
              </a:rPr>
              <a:t>-NEMO</a:t>
            </a:r>
            <a:r>
              <a:rPr lang="en-US" sz="1600">
                <a:ea typeface="+mn-lt"/>
                <a:cs typeface="+mn-lt"/>
              </a:rPr>
              <a:t>: 88.7% (trailing Wu et al.’s 93.9%) but fully automatic vs. their manual preprocessing.</a:t>
            </a:r>
            <a:endParaRPr lang="en-US" sz="1600"/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• </a:t>
            </a:r>
            <a:r>
              <a:rPr lang="en-US" sz="1600" b="1">
                <a:ea typeface="+mn-lt"/>
                <a:cs typeface="+mn-lt"/>
              </a:rPr>
              <a:t>Advances Over </a:t>
            </a:r>
            <a:r>
              <a:rPr lang="en-US" sz="1600" b="1" err="1">
                <a:ea typeface="+mn-lt"/>
                <a:cs typeface="+mn-lt"/>
              </a:rPr>
              <a:t>DeepMarkerNet</a:t>
            </a:r>
            <a:r>
              <a:rPr lang="en-US" sz="1600" b="1">
                <a:ea typeface="+mn-lt"/>
                <a:cs typeface="+mn-lt"/>
              </a:rPr>
              <a:t>: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• Consistent improvements across all datasets: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• </a:t>
            </a:r>
            <a:r>
              <a:rPr lang="en-US" sz="1600" err="1">
                <a:ea typeface="+mn-lt"/>
                <a:cs typeface="+mn-lt"/>
              </a:rPr>
              <a:t>UvA</a:t>
            </a:r>
            <a:r>
              <a:rPr lang="en-US" sz="1600">
                <a:ea typeface="+mn-lt"/>
                <a:cs typeface="+mn-lt"/>
              </a:rPr>
              <a:t>-NEMO: +0.8%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• MMI: +0.7%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• SPOS: +1.3%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• BBC: +5.0%</a:t>
            </a:r>
            <a:endParaRPr lang="en-US" sz="1600"/>
          </a:p>
          <a:p>
            <a:pPr algn="l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54768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different colored circles&#10;&#10;Description automatically generated">
            <a:extLst>
              <a:ext uri="{FF2B5EF4-FFF2-40B4-BE49-F238E27FC236}">
                <a16:creationId xmlns:a16="http://schemas.microsoft.com/office/drawing/2014/main" id="{218C9B6D-0EFB-A63F-2ACC-0B8D8388B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7624" y="2756596"/>
            <a:ext cx="7091881" cy="20313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606C6E-7DD6-708D-2430-AF7752F2D868}"/>
              </a:ext>
            </a:extLst>
          </p:cNvPr>
          <p:cNvSpPr txBox="1"/>
          <p:nvPr/>
        </p:nvSpPr>
        <p:spPr>
          <a:xfrm>
            <a:off x="301782" y="2353900"/>
            <a:ext cx="4372823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ea typeface="+mn-lt"/>
                <a:cs typeface="+mn-lt"/>
              </a:rPr>
              <a:t>Visualization Insights:</a:t>
            </a:r>
            <a:endParaRPr lang="en-US"/>
          </a:p>
          <a:p>
            <a:pPr algn="l"/>
            <a:endParaRPr lang="en-US" b="1"/>
          </a:p>
          <a:p>
            <a:r>
              <a:rPr lang="en-US">
                <a:ea typeface="+mn-lt"/>
                <a:cs typeface="+mn-lt"/>
              </a:rPr>
              <a:t>• </a:t>
            </a:r>
            <a:r>
              <a:rPr lang="en-US" b="1">
                <a:ea typeface="+mn-lt"/>
                <a:cs typeface="+mn-lt"/>
              </a:rPr>
              <a:t>Baseline Model (without D-Markers):</a:t>
            </a:r>
            <a:r>
              <a:rPr lang="en-US">
                <a:ea typeface="+mn-lt"/>
                <a:cs typeface="+mn-lt"/>
              </a:rPr>
              <a:t> Significant overlap between classes, showing poor discriminative power.</a:t>
            </a:r>
            <a:endParaRPr lang="en-US"/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• </a:t>
            </a:r>
            <a:r>
              <a:rPr lang="en-US" b="1">
                <a:ea typeface="+mn-lt"/>
                <a:cs typeface="+mn-lt"/>
              </a:rPr>
              <a:t>Multi-task Learning:</a:t>
            </a:r>
            <a:r>
              <a:rPr lang="en-US">
                <a:ea typeface="+mn-lt"/>
                <a:cs typeface="+mn-lt"/>
              </a:rPr>
              <a:t> Better class separability but overlapping decision boundaries remain.</a:t>
            </a:r>
            <a:endParaRPr lang="en-US"/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• </a:t>
            </a:r>
            <a:r>
              <a:rPr lang="en-US" b="1">
                <a:ea typeface="+mn-lt"/>
                <a:cs typeface="+mn-lt"/>
              </a:rPr>
              <a:t>Our Hadamard Fusion Method:</a:t>
            </a:r>
            <a:r>
              <a:rPr lang="en-US">
                <a:ea typeface="+mn-lt"/>
                <a:cs typeface="+mn-lt"/>
              </a:rPr>
              <a:t> Clear class separation with distinct clusters and decision boundaries, showcasing the effectiveness of explicit feature interactions.</a:t>
            </a:r>
            <a:endParaRPr lang="en-US"/>
          </a:p>
          <a:p>
            <a:endParaRPr lang="en-US" b="1"/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F1E499-D3B1-6742-36AE-CA17CA9FA252}"/>
              </a:ext>
            </a:extLst>
          </p:cNvPr>
          <p:cNvSpPr txBox="1"/>
          <p:nvPr/>
        </p:nvSpPr>
        <p:spPr>
          <a:xfrm>
            <a:off x="412595" y="796693"/>
            <a:ext cx="4279590" cy="14157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300" b="1">
                <a:solidFill>
                  <a:srgbClr val="252441"/>
                </a:solidFill>
              </a:rPr>
              <a:t>Comparison with SOTA</a:t>
            </a:r>
            <a:r>
              <a:rPr lang="en-US" sz="4300"/>
              <a:t>​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E6F31-35A0-C8DF-5291-B32FAF6A78B5}"/>
              </a:ext>
            </a:extLst>
          </p:cNvPr>
          <p:cNvSpPr txBox="1"/>
          <p:nvPr/>
        </p:nvSpPr>
        <p:spPr>
          <a:xfrm>
            <a:off x="4868532" y="4983944"/>
            <a:ext cx="655114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ea typeface="+mn-lt"/>
                <a:cs typeface="+mn-lt"/>
              </a:rPr>
              <a:t>Figure: t-SNE visualization of learned feature embeddings from different approaches on the </a:t>
            </a:r>
            <a:r>
              <a:rPr lang="en-US" sz="1000" err="1">
                <a:ea typeface="+mn-lt"/>
                <a:cs typeface="+mn-lt"/>
              </a:rPr>
              <a:t>UvA</a:t>
            </a:r>
            <a:r>
              <a:rPr lang="en-US" sz="1000">
                <a:ea typeface="+mn-lt"/>
                <a:cs typeface="+mn-lt"/>
              </a:rPr>
              <a:t>-NEMO dataset. Left: Baseline Middle: </a:t>
            </a:r>
            <a:r>
              <a:rPr lang="en-US" sz="1000" err="1">
                <a:ea typeface="+mn-lt"/>
                <a:cs typeface="+mn-lt"/>
              </a:rPr>
              <a:t>DeepMarkerNet’s</a:t>
            </a:r>
            <a:r>
              <a:rPr lang="en-US" sz="1000">
                <a:ea typeface="+mn-lt"/>
                <a:cs typeface="+mn-lt"/>
              </a:rPr>
              <a:t> multi-task learning approach Right: Our Hadamard fusion method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446086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C1A60A5-59AE-F981-7E1C-9B97C6271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4E17AA97-89A7-45C1-B813-BFF6C23D7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111C4A-2670-ED63-1F33-9D759BF1CB16}"/>
              </a:ext>
            </a:extLst>
          </p:cNvPr>
          <p:cNvSpPr txBox="1"/>
          <p:nvPr/>
        </p:nvSpPr>
        <p:spPr>
          <a:xfrm>
            <a:off x="517870" y="976159"/>
            <a:ext cx="4288536" cy="336117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latin typeface="+mj-lt"/>
                <a:ea typeface="+mj-ea"/>
                <a:cs typeface="+mj-cs"/>
              </a:rPr>
              <a:t>Conclusion and Future Work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91E908F-EF1E-2FDB-BE4D-3F4C56B2F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7A2980E-8F82-6B7D-A838-277407403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0" name="TextBox 2">
            <a:extLst>
              <a:ext uri="{FF2B5EF4-FFF2-40B4-BE49-F238E27FC236}">
                <a16:creationId xmlns:a16="http://schemas.microsoft.com/office/drawing/2014/main" id="{6B938D6D-DBAB-0E1D-1BF1-BC28211D20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3601236"/>
              </p:ext>
            </p:extLst>
          </p:nvPr>
        </p:nvGraphicFramePr>
        <p:xfrm>
          <a:off x="5532120" y="978408"/>
          <a:ext cx="6141430" cy="5028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2253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A5A036F-9975-4D7C-8141-77791C714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A collage of a child smiling&#10;&#10;Description automatically generated">
            <a:extLst>
              <a:ext uri="{FF2B5EF4-FFF2-40B4-BE49-F238E27FC236}">
                <a16:creationId xmlns:a16="http://schemas.microsoft.com/office/drawing/2014/main" id="{DC871E8E-1FA6-B1BE-CB08-B8080F32A0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57" r="7579" b="1"/>
          <a:stretch/>
        </p:blipFill>
        <p:spPr>
          <a:xfrm>
            <a:off x="517871" y="839336"/>
            <a:ext cx="11176496" cy="550861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90405AB-F9EB-0014-6489-03A19F0D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888" y="497392"/>
            <a:ext cx="1116624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97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A5A036F-9975-4D7C-8141-77791C714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A collage of a child smiling&#10;&#10;Description automatically generated">
            <a:extLst>
              <a:ext uri="{FF2B5EF4-FFF2-40B4-BE49-F238E27FC236}">
                <a16:creationId xmlns:a16="http://schemas.microsoft.com/office/drawing/2014/main" id="{48D0DC71-C3D0-8665-A184-F1BB45BBFF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177" r="5086"/>
          <a:stretch/>
        </p:blipFill>
        <p:spPr>
          <a:xfrm>
            <a:off x="517871" y="839336"/>
            <a:ext cx="11176496" cy="550861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90405AB-F9EB-0014-6489-03A19F0D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888" y="497392"/>
            <a:ext cx="1116624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515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7D949E-564D-4503-A64E-D22FA3232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34FA87-C9C3-7F87-6978-8A0AD75F3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978408"/>
            <a:ext cx="3154680" cy="4069080"/>
          </a:xfrm>
        </p:spPr>
        <p:txBody>
          <a:bodyPr anchor="t">
            <a:normAutofit/>
          </a:bodyPr>
          <a:lstStyle/>
          <a:p>
            <a:r>
              <a:rPr lang="en-US" sz="4000"/>
              <a:t>Contents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8EEB27-9249-8B3A-C8C2-18F9DC48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482CAC-96FF-EBE5-E97D-0BE2B8A51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2A70944-363A-8C30-FFD7-F215A646C0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7717766"/>
              </p:ext>
            </p:extLst>
          </p:nvPr>
        </p:nvGraphicFramePr>
        <p:xfrm>
          <a:off x="4384964" y="978406"/>
          <a:ext cx="7301068" cy="5010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1852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778E88-75D2-C7AD-B69C-3EEAE6D74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6160"/>
            <a:ext cx="11155680" cy="1463040"/>
          </a:xfrm>
        </p:spPr>
        <p:txBody>
          <a:bodyPr>
            <a:normAutofit/>
          </a:bodyPr>
          <a:lstStyle/>
          <a:p>
            <a:r>
              <a:rPr lang="en-US" sz="4400" dirty="0"/>
              <a:t>Background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2" name="Content Placeholder 2">
            <a:extLst>
              <a:ext uri="{FF2B5EF4-FFF2-40B4-BE49-F238E27FC236}">
                <a16:creationId xmlns:a16="http://schemas.microsoft.com/office/drawing/2014/main" id="{E866C41D-BF3E-4B3A-08DB-8112B88B83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8615455"/>
              </p:ext>
            </p:extLst>
          </p:nvPr>
        </p:nvGraphicFramePr>
        <p:xfrm>
          <a:off x="528320" y="2055215"/>
          <a:ext cx="11155680" cy="4290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81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EF92585-7A99-6108-9663-8C5903274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AA06D2-0FCE-0649-F977-31695A62B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11153214" cy="1463040"/>
          </a:xfrm>
        </p:spPr>
        <p:txBody>
          <a:bodyPr>
            <a:normAutofit/>
          </a:bodyPr>
          <a:lstStyle/>
          <a:p>
            <a:r>
              <a:rPr lang="en-US" sz="4400" dirty="0"/>
              <a:t>Limitation of Existing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3B348-E3B3-EF99-34D2-F9D1EF6F0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2332305"/>
            <a:ext cx="11153214" cy="40136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indent="-228600">
              <a:buAutoNum type="arabicPeriod"/>
            </a:pPr>
            <a:r>
              <a:rPr lang="en-US" b="1" dirty="0"/>
              <a:t>Feature-Based Methods:</a:t>
            </a:r>
            <a:endParaRPr lang="en-US" dirty="0"/>
          </a:p>
          <a:p>
            <a:pPr lvl="1">
              <a:buFont typeface="Courier New,monospace"/>
              <a:buChar char="o"/>
            </a:pPr>
            <a:r>
              <a:rPr lang="en-US" sz="2000" dirty="0"/>
              <a:t>Require manual annotation, which is labor-intensive and demands domain expertise.</a:t>
            </a:r>
          </a:p>
          <a:p>
            <a:pPr lvl="1">
              <a:buFont typeface="Courier New,monospace"/>
              <a:buChar char="o"/>
            </a:pPr>
            <a:r>
              <a:rPr lang="en-US" sz="2000" dirty="0"/>
              <a:t>Sensitive to variations (e.g., lighting, pose, occlusions), limiting robustness.</a:t>
            </a:r>
          </a:p>
          <a:p>
            <a:pPr lvl="1">
              <a:buFont typeface="Courier New,monospace"/>
              <a:buChar char="o"/>
            </a:pPr>
            <a:r>
              <a:rPr lang="en-US" sz="2000" dirty="0"/>
              <a:t>Struggle with generalization and fail to capture complex, non-linear relationships.</a:t>
            </a:r>
          </a:p>
          <a:p>
            <a:pPr marL="0" lvl="1" indent="0">
              <a:buNone/>
            </a:pPr>
            <a:r>
              <a:rPr lang="en-US" sz="2000" dirty="0"/>
              <a:t>2. </a:t>
            </a:r>
            <a:r>
              <a:rPr lang="en-US" sz="2000" b="1" dirty="0"/>
              <a:t>Deep Learning Methods:</a:t>
            </a:r>
            <a:endParaRPr lang="en-US" sz="2000" dirty="0"/>
          </a:p>
          <a:p>
            <a:pPr lvl="1">
              <a:buFont typeface="Courier New,monospace"/>
              <a:buChar char="o"/>
            </a:pPr>
            <a:r>
              <a:rPr lang="en-US" sz="2000" dirty="0"/>
              <a:t>Require large datasets and high computational resources.</a:t>
            </a:r>
          </a:p>
          <a:p>
            <a:pPr lvl="1">
              <a:buFont typeface="Courier New,monospace"/>
              <a:buChar char="o"/>
            </a:pPr>
            <a:r>
              <a:rPr lang="en-US" sz="2000" dirty="0"/>
              <a:t>Prone to overfitting and may learn irrelevant patterns.</a:t>
            </a:r>
          </a:p>
          <a:p>
            <a:pPr lvl="1">
              <a:buFont typeface="Courier New,monospace"/>
              <a:buChar char="o"/>
            </a:pPr>
            <a:r>
              <a:rPr lang="en-US" sz="2000" dirty="0"/>
              <a:t>Often ignore domain-specific cues like Duchenne Markers (D-Markers), reducing interpretability and missing critical discriminative information.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6D5B03A-B780-A698-DFA9-C9932F22D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49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EF92585-7A99-6108-9663-8C5903274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EEFD35-4547-2C17-32C6-055F12952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11153214" cy="1463040"/>
          </a:xfrm>
        </p:spPr>
        <p:txBody>
          <a:bodyPr>
            <a:normAutofit/>
          </a:bodyPr>
          <a:lstStyle/>
          <a:p>
            <a:r>
              <a:rPr lang="en-US" sz="440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3D4EB-EA9A-3511-ED91-0FCB852D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2578608"/>
            <a:ext cx="11153214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Multi-task learning frameworks like </a:t>
            </a:r>
            <a:r>
              <a:rPr lang="en-US" err="1"/>
              <a:t>DeepMarkerNet</a:t>
            </a:r>
            <a:r>
              <a:rPr lang="en-US" dirty="0"/>
              <a:t> which is a recently proposed framework improve performance but face challenges:</a:t>
            </a:r>
          </a:p>
          <a:p>
            <a:pPr lvl="1">
              <a:buFont typeface="Courier New,monospace"/>
              <a:buChar char="o"/>
            </a:pPr>
            <a:r>
              <a:rPr lang="en-US" sz="2000" dirty="0"/>
              <a:t>Complex training procedures due to intricate loss-weighting schemes.</a:t>
            </a:r>
          </a:p>
          <a:p>
            <a:pPr lvl="1">
              <a:buFont typeface="Courier New,monospace"/>
              <a:buChar char="o"/>
            </a:pPr>
            <a:r>
              <a:rPr lang="en-US" sz="2000" dirty="0"/>
              <a:t>Inefficient integration of handcrafted and learned features, treating D-Markers as secondary rather than core features.</a:t>
            </a:r>
          </a:p>
          <a:p>
            <a:pPr lvl="1">
              <a:buFont typeface="Courier New,monospace"/>
              <a:buChar char="o"/>
            </a:pPr>
            <a:r>
              <a:rPr lang="en-US" sz="2000" dirty="0"/>
              <a:t>Limited interpretability despite added complexity, with suboptimal feature utilization.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6D5B03A-B780-A698-DFA9-C9932F22D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275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9A27-4919-CED9-A993-D5023D56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762119"/>
            <a:ext cx="11165481" cy="1073056"/>
          </a:xfrm>
        </p:spPr>
        <p:txBody>
          <a:bodyPr/>
          <a:lstStyle/>
          <a:p>
            <a:r>
              <a:rPr lang="en-US"/>
              <a:t>Materials 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4089E-5A51-D48B-6F90-C01E94ACB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1416908"/>
            <a:ext cx="5020056" cy="654908"/>
          </a:xfrm>
        </p:spPr>
        <p:txBody>
          <a:bodyPr>
            <a:normAutofit/>
          </a:bodyPr>
          <a:lstStyle/>
          <a:p>
            <a:r>
              <a:rPr lang="en-US" b="1" i="0"/>
              <a:t>Datasets</a:t>
            </a:r>
            <a:endParaRPr lang="en-US" b="1"/>
          </a:p>
        </p:txBody>
      </p:sp>
      <p:pic>
        <p:nvPicPr>
          <p:cNvPr id="9" name="Content Placeholder 8" descr="A white table with black text&#10;&#10;Description automatically generated">
            <a:extLst>
              <a:ext uri="{FF2B5EF4-FFF2-40B4-BE49-F238E27FC236}">
                <a16:creationId xmlns:a16="http://schemas.microsoft.com/office/drawing/2014/main" id="{FCFD964F-1E87-F8EE-42FC-1D46B258F55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7870" y="2068819"/>
            <a:ext cx="5572056" cy="1697426"/>
          </a:xfr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D7D7760-A71C-24C5-F5D5-9396704C5F5F}"/>
              </a:ext>
            </a:extLst>
          </p:cNvPr>
          <p:cNvSpPr txBox="1">
            <a:spLocks/>
          </p:cNvSpPr>
          <p:nvPr/>
        </p:nvSpPr>
        <p:spPr>
          <a:xfrm>
            <a:off x="520270" y="3669308"/>
            <a:ext cx="5020056" cy="654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0"/>
              <a:t>Evaluation Protocol</a:t>
            </a:r>
            <a:endParaRPr lang="en-US" b="1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6886CF19-94B8-BDDB-D130-FA9981EB47FD}"/>
              </a:ext>
            </a:extLst>
          </p:cNvPr>
          <p:cNvSpPr txBox="1">
            <a:spLocks/>
          </p:cNvSpPr>
          <p:nvPr/>
        </p:nvSpPr>
        <p:spPr>
          <a:xfrm>
            <a:off x="520568" y="4324485"/>
            <a:ext cx="5933182" cy="22668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864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4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har char="•"/>
            </a:pPr>
            <a:r>
              <a:rPr lang="en-US" sz="1800" err="1"/>
              <a:t>UvA</a:t>
            </a:r>
            <a:r>
              <a:rPr lang="en-US" sz="1800"/>
              <a:t>-NEMO and BBC – 10-fold CV</a:t>
            </a:r>
          </a:p>
          <a:p>
            <a:pPr marL="285750" indent="-285750">
              <a:buChar char="•"/>
            </a:pPr>
            <a:r>
              <a:rPr lang="en-US" sz="1800"/>
              <a:t>MMI – 9-fold CV</a:t>
            </a:r>
          </a:p>
          <a:p>
            <a:pPr marL="285750" indent="-285750">
              <a:buChar char="•"/>
            </a:pPr>
            <a:r>
              <a:rPr lang="en-US" sz="1800"/>
              <a:t>SPOS – 7-fold CV</a:t>
            </a:r>
          </a:p>
          <a:p>
            <a:pPr marL="285750" indent="-285750">
              <a:buChar char="•"/>
            </a:pPr>
            <a:r>
              <a:rPr lang="en-US" sz="1800"/>
              <a:t>Main metric: Classification accuracy (%)</a:t>
            </a:r>
          </a:p>
          <a:p>
            <a:pPr marL="285750" indent="-285750">
              <a:buChar char="•"/>
            </a:pPr>
            <a:endParaRPr lang="en-US" sz="180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4B4A7A22-7447-9CDA-AC79-7EC31CCC686D}"/>
              </a:ext>
            </a:extLst>
          </p:cNvPr>
          <p:cNvSpPr txBox="1">
            <a:spLocks/>
          </p:cNvSpPr>
          <p:nvPr/>
        </p:nvSpPr>
        <p:spPr>
          <a:xfrm>
            <a:off x="6454270" y="1419308"/>
            <a:ext cx="5020056" cy="654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0"/>
              <a:t>Experimentation</a:t>
            </a:r>
            <a:endParaRPr lang="en-US" b="1"/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8F965F2-E92C-3946-D27D-DC6C71A9855E}"/>
              </a:ext>
            </a:extLst>
          </p:cNvPr>
          <p:cNvSpPr txBox="1">
            <a:spLocks/>
          </p:cNvSpPr>
          <p:nvPr/>
        </p:nvSpPr>
        <p:spPr>
          <a:xfrm>
            <a:off x="6454567" y="2068484"/>
            <a:ext cx="5135182" cy="29268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8640" indent="-27432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4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har char="•"/>
            </a:pPr>
            <a:r>
              <a:rPr lang="en-US" sz="1800"/>
              <a:t>Framework used: </a:t>
            </a:r>
            <a:r>
              <a:rPr lang="en-US" sz="1800" err="1"/>
              <a:t>PyTorch</a:t>
            </a:r>
            <a:endParaRPr lang="en-US" sz="1800"/>
          </a:p>
          <a:p>
            <a:pPr marL="285750" indent="-285750">
              <a:buChar char="•"/>
            </a:pPr>
            <a:r>
              <a:rPr lang="en-US" sz="1800">
                <a:ea typeface="+mn-lt"/>
                <a:cs typeface="+mn-lt"/>
              </a:rPr>
              <a:t>Compute: NVIDIA Tesla T4 GPU on the AWS EC2 server</a:t>
            </a:r>
            <a:endParaRPr lang="en-US" sz="1800"/>
          </a:p>
          <a:p>
            <a:pPr marL="285750" indent="-285750">
              <a:buChar char="•"/>
            </a:pPr>
            <a:r>
              <a:rPr lang="en-US" sz="1800">
                <a:ea typeface="+mn-lt"/>
                <a:cs typeface="+mn-lt"/>
              </a:rPr>
              <a:t>14GB Tensor Core GPU</a:t>
            </a:r>
            <a:endParaRPr lang="en-US" sz="1800"/>
          </a:p>
          <a:p>
            <a:pPr marL="285750" indent="-285750">
              <a:buChar char="•"/>
            </a:pPr>
            <a:r>
              <a:rPr lang="en-US" sz="1800"/>
              <a:t>32GB RAM</a:t>
            </a:r>
          </a:p>
          <a:p>
            <a:pPr marL="285750" indent="-285750">
              <a:buChar char="•"/>
            </a:pPr>
            <a:r>
              <a:rPr lang="en-US" sz="1800"/>
              <a:t># of video frames chosen: 16</a:t>
            </a:r>
          </a:p>
          <a:p>
            <a:pPr marL="285750" indent="-285750">
              <a:buChar char="•"/>
            </a:pPr>
            <a:r>
              <a:rPr lang="en-US" sz="1800"/>
              <a:t>Epochs: 300</a:t>
            </a:r>
          </a:p>
          <a:p>
            <a:pPr marL="285750" indent="-285750">
              <a:buChar char="•"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039355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9A27-4919-CED9-A993-D5023D56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642119"/>
            <a:ext cx="11165481" cy="1073056"/>
          </a:xfrm>
        </p:spPr>
        <p:txBody>
          <a:bodyPr/>
          <a:lstStyle/>
          <a:p>
            <a:r>
              <a:rPr lang="en-US"/>
              <a:t>Data Samples</a:t>
            </a:r>
          </a:p>
        </p:txBody>
      </p:sp>
      <p:pic>
        <p:nvPicPr>
          <p:cNvPr id="8" name="002_deliberate_smile_1">
            <a:hlinkClick r:id="" action="ppaction://media"/>
            <a:extLst>
              <a:ext uri="{FF2B5EF4-FFF2-40B4-BE49-F238E27FC236}">
                <a16:creationId xmlns:a16="http://schemas.microsoft.com/office/drawing/2014/main" id="{D5926A3E-709D-6EFE-5028-0061EB51FD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317200" y="1573800"/>
            <a:ext cx="4485600" cy="2528400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B264C13-00B2-B092-0758-86BE5130E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9870" y="2340908"/>
            <a:ext cx="1966056" cy="654908"/>
          </a:xfrm>
        </p:spPr>
        <p:txBody>
          <a:bodyPr>
            <a:normAutofit/>
          </a:bodyPr>
          <a:lstStyle/>
          <a:p>
            <a:r>
              <a:rPr lang="en-US" b="1" i="0"/>
              <a:t>Posed smile:</a:t>
            </a:r>
            <a:endParaRPr lang="en-US" b="1"/>
          </a:p>
        </p:txBody>
      </p:sp>
      <p:pic>
        <p:nvPicPr>
          <p:cNvPr id="14" name="012_deliberate_smile_2">
            <a:hlinkClick r:id="" action="ppaction://media"/>
            <a:extLst>
              <a:ext uri="{FF2B5EF4-FFF2-40B4-BE49-F238E27FC236}">
                <a16:creationId xmlns:a16="http://schemas.microsoft.com/office/drawing/2014/main" id="{113755AF-7A99-1C8F-D305-E6E6CE80F7F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009200" y="1573800"/>
            <a:ext cx="4473600" cy="2516400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99F5699-A750-E332-77A8-95B1258A3304}"/>
              </a:ext>
            </a:extLst>
          </p:cNvPr>
          <p:cNvSpPr txBox="1">
            <a:spLocks/>
          </p:cNvSpPr>
          <p:nvPr/>
        </p:nvSpPr>
        <p:spPr>
          <a:xfrm>
            <a:off x="520270" y="4929308"/>
            <a:ext cx="5038056" cy="966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0"/>
              <a:t>Spontaneous </a:t>
            </a:r>
            <a:endParaRPr lang="en-US" b="1"/>
          </a:p>
          <a:p>
            <a:r>
              <a:rPr lang="en-US" b="1" i="0"/>
              <a:t>smile:</a:t>
            </a:r>
            <a:endParaRPr lang="en-US" b="1"/>
          </a:p>
        </p:txBody>
      </p:sp>
      <p:pic>
        <p:nvPicPr>
          <p:cNvPr id="17" name="012_spontaneous_smile_6">
            <a:hlinkClick r:id="" action="ppaction://media"/>
            <a:extLst>
              <a:ext uri="{FF2B5EF4-FFF2-40B4-BE49-F238E27FC236}">
                <a16:creationId xmlns:a16="http://schemas.microsoft.com/office/drawing/2014/main" id="{F6683844-B118-F2A2-F3B1-7D1378969A0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009200" y="4135800"/>
            <a:ext cx="4473600" cy="2552400"/>
          </a:xfrm>
          <a:prstGeom prst="rect">
            <a:avLst/>
          </a:prstGeom>
        </p:spPr>
      </p:pic>
      <p:pic>
        <p:nvPicPr>
          <p:cNvPr id="18" name="002_spontaneous_smile_1">
            <a:hlinkClick r:id="" action="ppaction://media"/>
            <a:extLst>
              <a:ext uri="{FF2B5EF4-FFF2-40B4-BE49-F238E27FC236}">
                <a16:creationId xmlns:a16="http://schemas.microsoft.com/office/drawing/2014/main" id="{93F47B9B-8AA9-5453-8043-E3490E626E1E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317200" y="4135800"/>
            <a:ext cx="4479600" cy="25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40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>
                <p:cTn id="25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>
                <p:cTn id="31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>
                <p:cTn id="3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AnalogousFromLightSeedRightStep">
      <a:dk1>
        <a:srgbClr val="000000"/>
      </a:dk1>
      <a:lt1>
        <a:srgbClr val="FFFFFF"/>
      </a:lt1>
      <a:dk2>
        <a:srgbClr val="252441"/>
      </a:dk2>
      <a:lt2>
        <a:srgbClr val="E8E6E2"/>
      </a:lt2>
      <a:accent1>
        <a:srgbClr val="6EA0EE"/>
      </a:accent1>
      <a:accent2>
        <a:srgbClr val="524EEB"/>
      </a:accent2>
      <a:accent3>
        <a:srgbClr val="A76EEE"/>
      </a:accent3>
      <a:accent4>
        <a:srgbClr val="D44EEB"/>
      </a:accent4>
      <a:accent5>
        <a:srgbClr val="EE6ECB"/>
      </a:accent5>
      <a:accent6>
        <a:srgbClr val="EB4E7E"/>
      </a:accent6>
      <a:hlink>
        <a:srgbClr val="977F5B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GestaltVTI</vt:lpstr>
      <vt:lpstr>D-FuseSmileNet:  Enhancing spontaneous smile recognition via Hadamard fusion of handcrafted and deep-learning based features</vt:lpstr>
      <vt:lpstr>PowerPoint Presentation</vt:lpstr>
      <vt:lpstr>PowerPoint Presentation</vt:lpstr>
      <vt:lpstr>Contents</vt:lpstr>
      <vt:lpstr>Background</vt:lpstr>
      <vt:lpstr>Limitation of Existing methods</vt:lpstr>
      <vt:lpstr>Motivation</vt:lpstr>
      <vt:lpstr>Materials Used</vt:lpstr>
      <vt:lpstr>Data Samples</vt:lpstr>
      <vt:lpstr>Method</vt:lpstr>
      <vt:lpstr>Results with 15 fusion techniques</vt:lpstr>
      <vt:lpstr>Comparison with SOTA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393</cp:revision>
  <dcterms:created xsi:type="dcterms:W3CDTF">2024-12-18T16:21:25Z</dcterms:created>
  <dcterms:modified xsi:type="dcterms:W3CDTF">2024-12-19T04:36:14Z</dcterms:modified>
</cp:coreProperties>
</file>